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DBED11-061E-4A12-82FF-0356993BDA57}">
          <p14:sldIdLst>
            <p14:sldId id="256"/>
            <p14:sldId id="257"/>
            <p14:sldId id="268"/>
            <p14:sldId id="258"/>
            <p14:sldId id="259"/>
            <p14:sldId id="260"/>
            <p14:sldId id="261"/>
            <p14:sldId id="262"/>
            <p14:sldId id="263"/>
            <p14:sldId id="266"/>
            <p14:sldId id="264"/>
            <p14:sldId id="265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</p14:sldIdLst>
        </p14:section>
        <p14:section name="Раздел без заголовка" id="{D09C84FE-F11D-4D78-8DA9-40E3FF759B02}">
          <p14:sldIdLst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83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460243-9378-4CB1-B7B4-BDEE1EB78996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979C37-C81F-4B36-9E40-F24706A142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584176"/>
          </a:xfrm>
        </p:spPr>
        <p:txBody>
          <a:bodyPr/>
          <a:lstStyle/>
          <a:p>
            <a:pPr algn="ctr"/>
            <a:r>
              <a:rPr lang="uk-UA" sz="2400" b="0" dirty="0">
                <a:solidFill>
                  <a:schemeClr val="tx1"/>
                </a:solidFill>
                <a:effectLst/>
                <a:latin typeface="Impact" pitchFamily="34" charset="0"/>
              </a:rPr>
              <a:t>МІНІСТЕРСТВО ОХОРОНИ ЗДОРОВ</a:t>
            </a:r>
            <a:r>
              <a:rPr lang="en-US" sz="2400" b="0" dirty="0">
                <a:solidFill>
                  <a:schemeClr val="tx1"/>
                </a:solidFill>
                <a:effectLst/>
                <a:latin typeface="Impact" pitchFamily="34" charset="0"/>
              </a:rPr>
              <a:t>’</a:t>
            </a:r>
            <a:r>
              <a:rPr lang="uk-UA" sz="2400" b="0" dirty="0">
                <a:solidFill>
                  <a:schemeClr val="tx1"/>
                </a:solidFill>
                <a:effectLst/>
                <a:latin typeface="Impact" pitchFamily="34" charset="0"/>
              </a:rPr>
              <a:t>Я УКРАЇНИ</a:t>
            </a:r>
            <a:br>
              <a:rPr lang="uk-UA" sz="2400" b="0" dirty="0">
                <a:solidFill>
                  <a:schemeClr val="tx1"/>
                </a:solidFill>
                <a:effectLst/>
                <a:latin typeface="Impact" pitchFamily="34" charset="0"/>
              </a:rPr>
            </a:br>
            <a:r>
              <a:rPr lang="uk-UA" sz="2400" b="0" dirty="0">
                <a:solidFill>
                  <a:schemeClr val="tx1"/>
                </a:solidFill>
                <a:effectLst/>
                <a:latin typeface="Impact" pitchFamily="34" charset="0"/>
              </a:rPr>
              <a:t>ВІННИЦЬКИЙ НАЦІОНАЛЬНИЙ МЕДИЧНИЙ УНІВЕРСИТЕТ</a:t>
            </a:r>
            <a:br>
              <a:rPr lang="uk-UA" sz="2400" b="0" dirty="0">
                <a:solidFill>
                  <a:schemeClr val="tx1"/>
                </a:solidFill>
                <a:effectLst/>
                <a:latin typeface="Impact" pitchFamily="34" charset="0"/>
              </a:rPr>
            </a:br>
            <a:r>
              <a:rPr lang="uk-UA" sz="2400" b="0" dirty="0">
                <a:solidFill>
                  <a:schemeClr val="tx1"/>
                </a:solidFill>
                <a:effectLst/>
                <a:latin typeface="Impact" pitchFamily="34" charset="0"/>
              </a:rPr>
              <a:t>ІМ. М.І. ПИРОГОВА</a:t>
            </a:r>
            <a:br>
              <a:rPr lang="uk-UA" sz="2400" b="0" dirty="0">
                <a:solidFill>
                  <a:schemeClr val="tx1"/>
                </a:solidFill>
                <a:effectLst/>
                <a:latin typeface="Impact" pitchFamily="34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Estrangelo Edessa" pitchFamily="66" charset="0"/>
              </a:rPr>
              <a:t>КАФЕДРА ХІРУРГІЇ №1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8610600" cy="4392488"/>
          </a:xfrm>
        </p:spPr>
        <p:txBody>
          <a:bodyPr/>
          <a:lstStyle/>
          <a:p>
            <a:pPr marR="0" lvl="0" algn="ctr">
              <a:buClr>
                <a:srgbClr val="7F8FA9"/>
              </a:buClr>
            </a:pPr>
            <a:r>
              <a:rPr lang="uk-UA" sz="4400" b="1" i="1" dirty="0">
                <a:solidFill>
                  <a:schemeClr val="tx1">
                    <a:lumMod val="85000"/>
                  </a:schemeClr>
                </a:solidFill>
              </a:rPr>
              <a:t>Шлунково-кишкові </a:t>
            </a:r>
            <a:r>
              <a:rPr lang="uk-UA" sz="4400" b="1" i="1" dirty="0" err="1">
                <a:solidFill>
                  <a:schemeClr val="tx1">
                    <a:lumMod val="85000"/>
                  </a:schemeClr>
                </a:solidFill>
              </a:rPr>
              <a:t>кровотечі.Сучасні</a:t>
            </a:r>
            <a:r>
              <a:rPr lang="uk-UA" sz="4400" b="1" i="1" dirty="0">
                <a:solidFill>
                  <a:schemeClr val="tx1">
                    <a:lumMod val="85000"/>
                  </a:schemeClr>
                </a:solidFill>
              </a:rPr>
              <a:t> методи діагностики та </a:t>
            </a:r>
            <a:r>
              <a:rPr lang="uk-UA" sz="4400" b="1" i="1" dirty="0" err="1">
                <a:solidFill>
                  <a:schemeClr val="tx1">
                    <a:lumMod val="85000"/>
                  </a:schemeClr>
                </a:solidFill>
              </a:rPr>
              <a:t>лікуання</a:t>
            </a:r>
            <a:r>
              <a:rPr lang="uk-UA" sz="4400" b="1" i="1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pPr marR="0" lvl="0">
              <a:buClr>
                <a:srgbClr val="7F8FA9"/>
              </a:buClr>
            </a:pPr>
            <a:endParaRPr lang="uk-UA" sz="2400" b="1" dirty="0" smtClean="0"/>
          </a:p>
          <a:p>
            <a:pPr marR="0" lvl="0">
              <a:buClr>
                <a:srgbClr val="7F8FA9"/>
              </a:buClr>
            </a:pPr>
            <a:r>
              <a:rPr lang="uk-UA" sz="2400" b="1" dirty="0" smtClean="0"/>
              <a:t>Підготувала </a:t>
            </a:r>
            <a:r>
              <a:rPr lang="uk-UA" sz="2400" b="1" dirty="0"/>
              <a:t>: студентка 5 курсу 2а </a:t>
            </a:r>
            <a:r>
              <a:rPr lang="uk-UA" sz="2400" b="1" dirty="0" smtClean="0"/>
              <a:t>гр.</a:t>
            </a:r>
            <a:endParaRPr lang="uk-UA" sz="2400" b="1" dirty="0"/>
          </a:p>
          <a:p>
            <a:pPr marR="0" lvl="0" algn="ctr">
              <a:buClr>
                <a:srgbClr val="7F8FA9"/>
              </a:buClr>
            </a:pPr>
            <a:r>
              <a:rPr lang="uk-UA" sz="2400" b="1" dirty="0"/>
              <a:t>                                    </a:t>
            </a:r>
            <a:r>
              <a:rPr lang="uk-UA" sz="2400" b="1" dirty="0" smtClean="0"/>
              <a:t>         </a:t>
            </a:r>
            <a:r>
              <a:rPr lang="uk-UA" sz="2400" b="1" dirty="0" err="1" smtClean="0"/>
              <a:t>Семененко</a:t>
            </a:r>
            <a:r>
              <a:rPr lang="uk-UA" sz="2400" b="1" dirty="0" smtClean="0"/>
              <a:t> </a:t>
            </a:r>
            <a:r>
              <a:rPr lang="uk-UA" sz="2400" b="1" dirty="0"/>
              <a:t>Н.В.</a:t>
            </a:r>
            <a:endParaRPr lang="ru-RU" dirty="0"/>
          </a:p>
        </p:txBody>
      </p:sp>
      <p:pic>
        <p:nvPicPr>
          <p:cNvPr id="4" name="Picture 1" descr="H:\Новая папка\3134063_crg0005-0386-f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2" y="4437112"/>
            <a:ext cx="3541412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4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368152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200" b="1" i="1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Інфільтраційний</a:t>
            </a:r>
            <a:r>
              <a:rPr lang="ru-RU" sz="32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гемостаз:</a:t>
            </a:r>
            <a:r>
              <a:rPr lang="ru-RU" sz="5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Застосовується практично у всіх випадках локальних кровотеч як самостійний метод чи в комбінації з іншими методиками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Не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рекомендують при діаметрі судини більше 1 мм.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258" y="1844824"/>
            <a:ext cx="639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адреналіну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мезатону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спиртово-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новокаїновими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сумішами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фізіологічним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денатуруючими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розчинами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26" y="2814320"/>
            <a:ext cx="1038762" cy="10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14320"/>
            <a:ext cx="1038762" cy="103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5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04" y="736920"/>
            <a:ext cx="8229600" cy="78069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+mn-lt"/>
              </a:rPr>
              <a:t>2)Механічні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389120"/>
          </a:xfrm>
        </p:spPr>
        <p:txBody>
          <a:bodyPr/>
          <a:lstStyle/>
          <a:p>
            <a:pPr marL="0" indent="0"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5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Кліпування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судини</a:t>
            </a:r>
            <a:r>
              <a:rPr lang="ru-RU" sz="25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5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гемостатичними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кліпсами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5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5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Лігування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еластичними</a:t>
            </a:r>
            <a:r>
              <a:rPr lang="ru-RU" sz="25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кільцями</a:t>
            </a:r>
            <a:r>
              <a:rPr lang="ru-RU" sz="25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5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5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Лігування</a:t>
            </a:r>
            <a:r>
              <a:rPr lang="ru-RU" sz="25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ендопетлею</a:t>
            </a:r>
            <a:r>
              <a:rPr lang="ru-RU" sz="25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29" y="188912"/>
            <a:ext cx="3239914" cy="331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29" y="3501008"/>
            <a:ext cx="3239914" cy="331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17616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81" y="3820753"/>
            <a:ext cx="3037247" cy="30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3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+mn-lt"/>
              </a:rPr>
              <a:t>3) Фізичні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196752"/>
            <a:ext cx="6059016" cy="56612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Електрокоагуляція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монополярна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uk-UA" sz="2400" b="1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біполярна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uk-UA" sz="2400" b="1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гідродіатермокоагуляція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термовплив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термозонд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кріовплив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лазерна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коагуляція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  <a:endParaRPr lang="en-US" sz="2400" b="1" i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uk-UA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р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адіохвильова коагуляція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аргоноплазмова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коагуляція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1028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14650"/>
            <a:ext cx="10287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0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C00000"/>
                </a:solidFill>
                <a:latin typeface="+mn-lt"/>
              </a:rPr>
              <a:t>Електрокоагуляція</a:t>
            </a:r>
            <a:endParaRPr lang="ru-RU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5480"/>
            <a:ext cx="8686800" cy="492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-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дія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на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тканини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змінного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току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високої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частоти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(500 кГц- 2 МГц), яка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призводе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до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виділення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великої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кількості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тепла, але не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впливає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на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ендогенні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електричні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процеси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Гемостаз забезпечується стисненням судини утвореним струпом та посиленням тромбоутворення.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349188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2636912"/>
            <a:ext cx="1713892" cy="171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4193"/>
            <a:ext cx="2987824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97" y="4904193"/>
            <a:ext cx="310217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36" y="4885143"/>
            <a:ext cx="322911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01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632848" cy="792088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err="1" smtClean="0">
                <a:solidFill>
                  <a:srgbClr val="C00000"/>
                </a:solidFill>
                <a:latin typeface="+mn-lt"/>
              </a:rPr>
              <a:t>Аргоноплазмова</a:t>
            </a:r>
            <a:r>
              <a:rPr lang="uk-UA" sz="4000" b="1" i="1" dirty="0" smtClean="0">
                <a:solidFill>
                  <a:srgbClr val="C00000"/>
                </a:solidFill>
                <a:latin typeface="+mn-lt"/>
              </a:rPr>
              <a:t> коагуляція</a:t>
            </a:r>
            <a:endParaRPr lang="ru-RU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метод, при якому енергія току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великих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частот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ередається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на тканини безконтактним способом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    за допомогою іонізованого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   електропровідного газу – аргону.  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C00000"/>
                </a:solidFill>
              </a:rPr>
              <a:t>Переваги:</a:t>
            </a:r>
          </a:p>
          <a:p>
            <a:pPr>
              <a:buFont typeface="Wingdings" pitchFamily="2" charset="2"/>
              <a:buChar char="ü"/>
            </a:pP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</a:rPr>
              <a:t>Максимальна глибина коагуляції 3 мм</a:t>
            </a:r>
          </a:p>
          <a:p>
            <a:pPr>
              <a:buFont typeface="Wingdings" pitchFamily="2" charset="2"/>
              <a:buChar char="ü"/>
            </a:pP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</a:rPr>
              <a:t>Струмінь плазми аргону може діяти 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</a:rPr>
              <a:t>не лише в осьовому, а й в поперечному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</a:rPr>
              <a:t> чи радіальному напрямках</a:t>
            </a:r>
          </a:p>
          <a:p>
            <a:pPr>
              <a:buFont typeface="Wingdings" pitchFamily="2" charset="2"/>
              <a:buChar char="ü"/>
            </a:pP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</a:rPr>
              <a:t>Відсутність диму</a:t>
            </a:r>
          </a:p>
          <a:p>
            <a:pPr>
              <a:buFont typeface="Wingdings" pitchFamily="2" charset="2"/>
              <a:buChar char="ü"/>
            </a:pP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</a:rPr>
              <a:t>«Схожість» аргонової плазми та крові</a:t>
            </a:r>
          </a:p>
          <a:p>
            <a:pPr>
              <a:buFont typeface="Wingdings" pitchFamily="2" charset="2"/>
              <a:buChar char="ü"/>
            </a:pP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</a:rPr>
              <a:t>Менше </a:t>
            </a:r>
            <a:r>
              <a:rPr lang="uk-UA" sz="2200" b="1" dirty="0" err="1" smtClean="0">
                <a:solidFill>
                  <a:schemeClr val="bg2">
                    <a:lumMod val="25000"/>
                  </a:schemeClr>
                </a:solidFill>
              </a:rPr>
              <a:t>закислення</a:t>
            </a: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</a:rPr>
              <a:t> тканин, що сприяє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chemeClr val="bg2">
                    <a:lumMod val="25000"/>
                  </a:schemeClr>
                </a:solidFill>
              </a:rPr>
              <a:t> швидшому </a:t>
            </a:r>
            <a:r>
              <a:rPr lang="uk-UA" sz="2200" b="1" dirty="0" err="1" smtClean="0">
                <a:solidFill>
                  <a:schemeClr val="bg2">
                    <a:lumMod val="25000"/>
                  </a:schemeClr>
                </a:solidFill>
              </a:rPr>
              <a:t>заживленню</a:t>
            </a:r>
            <a:endParaRPr lang="ru-RU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2726804" cy="187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96" y="3643867"/>
            <a:ext cx="2726804" cy="144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96" y="5085185"/>
            <a:ext cx="2726804" cy="180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2752297"/>
          </a:xfrm>
        </p:spPr>
        <p:txBody>
          <a:bodyPr>
            <a:normAutofit/>
          </a:bodyPr>
          <a:lstStyle/>
          <a:p>
            <a:pPr algn="r"/>
            <a:r>
              <a:rPr lang="uk-UA" sz="2700" b="1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Аргоноплазмова</a:t>
            </a: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br>
              <a:rPr lang="uk-UA" sz="27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коагуляція </a:t>
            </a:r>
            <a:br>
              <a:rPr lang="uk-UA" sz="27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застосовується </a:t>
            </a:r>
            <a:br>
              <a:rPr lang="uk-UA" sz="27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практично </a:t>
            </a:r>
            <a:br>
              <a:rPr lang="uk-UA" sz="27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 усіх випадках ШКК.</a:t>
            </a:r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uk-UA" sz="20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ru-RU" sz="20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17032"/>
            <a:ext cx="8686800" cy="3140968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</a:rPr>
              <a:t>Однак використання </a:t>
            </a:r>
          </a:p>
          <a:p>
            <a:pPr marL="0" indent="0">
              <a:buNone/>
            </a:pP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</a:rPr>
              <a:t>даного методу є </a:t>
            </a:r>
          </a:p>
          <a:p>
            <a:pPr marL="0" indent="0">
              <a:buNone/>
            </a:pP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</a:rPr>
              <a:t>небезпечним при </a:t>
            </a:r>
          </a:p>
          <a:p>
            <a:pPr marL="0" indent="0">
              <a:buNone/>
            </a:pP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</a:rPr>
              <a:t>маніпуляціях з судинами</a:t>
            </a:r>
          </a:p>
          <a:p>
            <a:pPr marL="0" indent="0">
              <a:buNone/>
            </a:pPr>
            <a:r>
              <a:rPr lang="uk-UA" sz="2700" b="1" i="1" dirty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</a:rPr>
              <a:t>еликого діаметру,що не</a:t>
            </a:r>
          </a:p>
          <a:p>
            <a:pPr marL="0" indent="0">
              <a:buNone/>
            </a:pPr>
            <a:r>
              <a:rPr lang="uk-UA" sz="2700" b="1" i="1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uk-UA" sz="2700" b="1" i="1" dirty="0" smtClean="0">
                <a:solidFill>
                  <a:schemeClr val="bg2">
                    <a:lumMod val="25000"/>
                  </a:schemeClr>
                </a:solidFill>
              </a:rPr>
              <a:t>ровоточать.</a:t>
            </a:r>
            <a:endParaRPr lang="ru-RU" sz="27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0121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44" y="3456385"/>
            <a:ext cx="4656256" cy="348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+mn-lt"/>
              </a:rPr>
              <a:t>Лазерна </a:t>
            </a:r>
            <a:r>
              <a:rPr lang="uk-UA" sz="4000" b="1" i="1" dirty="0" err="1" smtClean="0">
                <a:solidFill>
                  <a:srgbClr val="C00000"/>
                </a:solidFill>
                <a:latin typeface="+mn-lt"/>
              </a:rPr>
              <a:t>фотокоагуляція</a:t>
            </a:r>
            <a:endParaRPr lang="ru-RU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46958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безконтактний метод коагуляції шляхом дії оптичного когерентного випромінювання, що характеризується високою направленістю та великою щільністю енергії.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Особливо ефективна при </a:t>
            </a:r>
          </a:p>
          <a:p>
            <a:pPr marL="0" indent="0">
              <a:buNone/>
            </a:pP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ерозивно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–виразкових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крово-</a:t>
            </a:r>
            <a:endParaRPr lang="uk-UA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течах,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ангіодисплазіях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кровотечах з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розпадаючих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пухлин.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Обережно: 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при глибоких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вираз-</a:t>
            </a:r>
            <a:endParaRPr lang="uk-UA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ках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 та дивертикулах!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FF0000"/>
                </a:solidFill>
              </a:rPr>
              <a:t>Можлива перфорація!!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09503"/>
            <a:ext cx="2177343" cy="40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68" y="2780928"/>
            <a:ext cx="2164548" cy="40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36432"/>
            <a:ext cx="1298165" cy="137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300" b="1" i="1" dirty="0" err="1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Загальні</a:t>
            </a:r>
            <a:r>
              <a:rPr lang="ru-RU" sz="3300" b="1" i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3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принципи</a:t>
            </a:r>
            <a:r>
              <a:rPr lang="ru-RU" sz="33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3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лікування</a:t>
            </a:r>
            <a:r>
              <a:rPr lang="ru-RU" sz="33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3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хворих</a:t>
            </a:r>
            <a:r>
              <a:rPr lang="ru-RU" sz="33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3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із</a:t>
            </a:r>
            <a:r>
              <a:rPr lang="ru-RU" sz="33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3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шлунково-кишковими</a:t>
            </a:r>
            <a:r>
              <a:rPr lang="ru-RU" sz="33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33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кровотечами</a:t>
            </a:r>
            <a:r>
              <a:rPr lang="ru-RU" sz="33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:</a:t>
            </a:r>
            <a:br>
              <a:rPr lang="ru-RU" sz="33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3300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7920880" cy="4392488"/>
          </a:xfrm>
        </p:spPr>
        <p:txBody>
          <a:bodyPr>
            <a:normAutofit/>
          </a:bodyPr>
          <a:lstStyle/>
          <a:p>
            <a:pPr>
              <a:buClr>
                <a:srgbClr val="0D0D0D"/>
              </a:buClr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1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Термінова</a:t>
            </a: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госпіталізація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хворого у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хірур­гічний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стаціонар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,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незалежно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від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ступеня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крово­втрати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і причини,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що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її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викликала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Clr>
                <a:srgbClr val="0D0D0D"/>
              </a:buClr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Максимально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швидке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відновлення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ОЦК -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боротьба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з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гіповолемічним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шоком шляхом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масивної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інфузійно-трансфузійної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терапії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Clr>
                <a:srgbClr val="0D0D0D"/>
              </a:buClr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1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Уточнення</a:t>
            </a: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джерела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кровотечі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та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його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лока­лізації</a:t>
            </a: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Clr>
                <a:srgbClr val="0D0D0D"/>
              </a:buClr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Комплексна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гемостатична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терапія</a:t>
            </a:r>
            <a:r>
              <a:rPr lang="ru-RU" sz="21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Clr>
                <a:srgbClr val="0D0D0D"/>
              </a:buClr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1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Антисекреторна</a:t>
            </a:r>
            <a:r>
              <a:rPr lang="uk-UA" sz="21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терапія</a:t>
            </a:r>
            <a:endParaRPr lang="ru-RU" sz="21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buClr>
                <a:srgbClr val="0D0D0D"/>
              </a:buClr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Остаточна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зупинка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1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кровотечі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1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552728" cy="86409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+mn-lt"/>
              </a:rPr>
              <a:t>Оперативне лікування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Покази (при виразковій етіології):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8EB3C8"/>
              </a:buClr>
              <a:buSzPct val="75000"/>
              <a:buFont typeface="Wingdings" pitchFamily="2" charset="2"/>
              <a:buChar char=""/>
            </a:pPr>
            <a:r>
              <a:rPr lang="uk-UA" sz="2200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Кровотеча, яку не вдалося зупинити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ендоскопічними та </a:t>
            </a:r>
            <a:r>
              <a:rPr lang="uk-UA" sz="2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інфузійними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uk-UA" sz="2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антисекреторними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іншими консервативними засобами – </a:t>
            </a:r>
            <a:r>
              <a:rPr lang="uk-UA" sz="2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екстренна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операція до 2-3 годин від поступлення;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8EB3C8"/>
              </a:buClr>
              <a:buSzPct val="75000"/>
              <a:buFont typeface="Wingdings" pitchFamily="2" charset="2"/>
              <a:buChar char=""/>
            </a:pPr>
            <a:r>
              <a:rPr lang="uk-UA" sz="2200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Рецидив кровотечі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на тлі </a:t>
            </a:r>
            <a:r>
              <a:rPr lang="uk-UA" sz="2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противиразкової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терапії – термінова операція впродовж 2 – 3 годин від моменту її виявлення;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8EB3C8"/>
              </a:buClr>
              <a:buSzPct val="75000"/>
              <a:buFont typeface="Wingdings" pitchFamily="2" charset="2"/>
              <a:buChar char=""/>
            </a:pP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За умов зупиненої кровотечі - </a:t>
            </a:r>
            <a:r>
              <a:rPr lang="uk-UA" sz="2200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відсутність ознак загоєння виразки на контрольному ЕФГДС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впродовж 4-5 діб консервативної </a:t>
            </a:r>
            <a:r>
              <a:rPr lang="uk-UA" sz="2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противиразкової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терапії, </a:t>
            </a:r>
            <a:r>
              <a:rPr lang="uk-UA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– є 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прямим показом до раннього відстроченого або планового хірургічного оздоровлення для попередження </a:t>
            </a:r>
            <a:r>
              <a:rPr lang="uk-UA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майбутніх 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ускладнень виразкової хвороби та пізніх рецидивів </a:t>
            </a:r>
            <a:r>
              <a:rPr lang="uk-UA" sz="22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геморагії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550"/>
              </a:spcBef>
              <a:buClr>
                <a:srgbClr val="8EB3C8"/>
              </a:buClr>
              <a:buSzPct val="75000"/>
              <a:buFont typeface="Wingdings" pitchFamily="2" charset="2"/>
              <a:buChar char=""/>
            </a:pPr>
            <a:r>
              <a:rPr lang="uk-UA" sz="2200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Наявність поєднаних ускладнень виразкової хвороби</a:t>
            </a:r>
            <a:r>
              <a:rPr lang="uk-UA" sz="2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на тлі зупиненої кровотечі після </a:t>
            </a:r>
            <a:r>
              <a:rPr lang="uk-UA" sz="2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корекції.</a:t>
            </a:r>
            <a:endParaRPr lang="uk-UA" sz="2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1152128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+mn-lt"/>
              </a:rPr>
              <a:t>Види оперативних втручань,що застосовуються: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Прошивання або висічення виразки з наступним проведенням пластики та однієї з видів </a:t>
            </a:r>
            <a:r>
              <a:rPr lang="uk-UA" b="1" i="1" dirty="0" err="1" smtClean="0">
                <a:solidFill>
                  <a:schemeClr val="bg2">
                    <a:lumMod val="25000"/>
                  </a:schemeClr>
                </a:solidFill>
              </a:rPr>
              <a:t>ваготомії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При </a:t>
            </a:r>
            <a:r>
              <a:rPr lang="uk-UA" b="1" i="1" dirty="0" err="1" smtClean="0">
                <a:solidFill>
                  <a:schemeClr val="bg2">
                    <a:lumMod val="25000"/>
                  </a:schemeClr>
                </a:solidFill>
              </a:rPr>
              <a:t>рецедивних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 кровоточивих виразках – різні види </a:t>
            </a:r>
            <a:r>
              <a:rPr lang="uk-UA" b="1" i="1" dirty="0" err="1" smtClean="0">
                <a:solidFill>
                  <a:schemeClr val="bg2">
                    <a:lumMod val="25000"/>
                  </a:schemeClr>
                </a:solidFill>
              </a:rPr>
              <a:t>ваготомій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Резекція шлунку.</a:t>
            </a:r>
          </a:p>
        </p:txBody>
      </p:sp>
    </p:spTree>
    <p:extLst>
      <p:ext uri="{BB962C8B-B14F-4D97-AF65-F5344CB8AC3E}">
        <p14:creationId xmlns:p14="http://schemas.microsoft.com/office/powerpoint/2010/main" val="37485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216024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</a:rPr>
              <a:t>Шлунково-кишкова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</a:rPr>
              <a:t>кровотеча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i="1" dirty="0"/>
              <a:t>–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гостре</a:t>
            </a:r>
            <a:r>
              <a:rPr lang="ru-RU" sz="2400" b="1" i="1" dirty="0"/>
              <a:t> 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хронічне</a:t>
            </a:r>
            <a:r>
              <a:rPr lang="ru-RU" sz="2400" b="1" i="1" dirty="0" smtClean="0"/>
              <a:t>               </a:t>
            </a:r>
            <a:r>
              <a:rPr lang="ru-RU" sz="2400" b="1" i="1" dirty="0" err="1" smtClean="0"/>
              <a:t>витікання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крові</a:t>
            </a:r>
            <a:r>
              <a:rPr lang="ru-RU" sz="2400" b="1" i="1" dirty="0"/>
              <a:t> в </a:t>
            </a:r>
            <a:r>
              <a:rPr lang="ru-RU" sz="2400" b="1" i="1" dirty="0" err="1"/>
              <a:t>просвіт</a:t>
            </a:r>
            <a:r>
              <a:rPr lang="ru-RU" sz="2400" b="1" i="1" dirty="0"/>
              <a:t> </a:t>
            </a:r>
            <a:r>
              <a:rPr lang="ru-RU" sz="2400" b="1" i="1" dirty="0" err="1"/>
              <a:t>шлунково-кишкового</a:t>
            </a:r>
            <a:r>
              <a:rPr lang="ru-RU" sz="2400" b="1" i="1" dirty="0"/>
              <a:t> тракту при </a:t>
            </a:r>
            <a:br>
              <a:rPr lang="ru-RU" sz="2400" b="1" i="1" dirty="0"/>
            </a:br>
            <a:r>
              <a:rPr lang="ru-RU" sz="2400" b="1" i="1" dirty="0" err="1"/>
              <a:t>наявності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патологічних</a:t>
            </a:r>
            <a:r>
              <a:rPr lang="ru-RU" sz="2400" b="1" i="1" dirty="0"/>
              <a:t> </a:t>
            </a:r>
            <a:r>
              <a:rPr lang="ru-RU" sz="2400" b="1" i="1" dirty="0" err="1"/>
              <a:t>процесів</a:t>
            </a:r>
            <a:r>
              <a:rPr lang="ru-RU" sz="2400" b="1" i="1" dirty="0"/>
              <a:t> у </a:t>
            </a:r>
            <a:r>
              <a:rPr lang="ru-RU" sz="2400" b="1" i="1" dirty="0" err="1"/>
              <a:t>стравоході</a:t>
            </a:r>
            <a:r>
              <a:rPr lang="ru-RU" sz="2400" b="1" i="1" dirty="0"/>
              <a:t>, </a:t>
            </a:r>
            <a:r>
              <a:rPr lang="ru-RU" sz="2400" b="1" i="1" dirty="0" err="1"/>
              <a:t>шлунку</a:t>
            </a:r>
            <a:r>
              <a:rPr lang="ru-RU" sz="2400" b="1" i="1" dirty="0"/>
              <a:t>, </a:t>
            </a:r>
            <a:r>
              <a:rPr lang="ru-RU" sz="2400" b="1" i="1" dirty="0" err="1"/>
              <a:t>тонкій</a:t>
            </a:r>
            <a:r>
              <a:rPr lang="ru-RU" sz="2400" b="1" i="1" dirty="0"/>
              <a:t> 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br>
              <a:rPr lang="ru-RU" sz="2400" b="1" i="1" dirty="0"/>
            </a:br>
            <a:r>
              <a:rPr lang="ru-RU" sz="2400" b="1" i="1" dirty="0" err="1"/>
              <a:t>товстій</a:t>
            </a:r>
            <a:r>
              <a:rPr lang="ru-RU" sz="2400" b="1" i="1" dirty="0"/>
              <a:t> </a:t>
            </a:r>
            <a:r>
              <a:rPr lang="ru-RU" sz="2400" b="1" i="1" dirty="0" smtClean="0"/>
              <a:t>кишках.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888"/>
            <a:ext cx="9036496" cy="44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Основні клінічні симптоми: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блювання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яскраво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червоною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кров’ю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(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haematemesis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кров’ю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коричневого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або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чорного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кольору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+mj-lt"/>
              </a:rPr>
              <a:t>кавова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 гуща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мелена(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melaena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) –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дьогтьоподібний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кал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з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різким специфічним запахом (крововтрата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&gt; 500 </a:t>
            </a:r>
            <a:r>
              <a:rPr lang="uk-UA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мл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; індекс </a:t>
            </a:r>
            <a:r>
              <a:rPr lang="uk-UA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Альговера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&gt;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0,8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не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змінена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(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червона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) кров у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калі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+mj-lt"/>
              </a:rPr>
              <a:t>haematochezia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Випорожнення вигляду «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малинового желе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» зі слизом;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uk-UA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uk-UA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131024" cy="576064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+mn-lt"/>
              </a:rPr>
              <a:t>Види пластик: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1500"/>
            <a:ext cx="8424936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7039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			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7"/>
            <a:ext cx="8687185" cy="627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П</a:t>
            </a:r>
            <a:r>
              <a:rPr lang="uk-UA" sz="2800" b="1" i="1" dirty="0">
                <a:solidFill>
                  <a:srgbClr val="C00000"/>
                </a:solidFill>
                <a:latin typeface="+mn-lt"/>
              </a:rPr>
              <a:t>і</a:t>
            </a:r>
            <a:r>
              <a:rPr lang="ru-RU" sz="2800" b="1" i="1" dirty="0" err="1" smtClean="0">
                <a:solidFill>
                  <a:srgbClr val="C00000"/>
                </a:solidFill>
                <a:latin typeface="+mn-lt"/>
              </a:rPr>
              <a:t>лоропластика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: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За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Мейо</a:t>
            </a:r>
            <a:endParaRPr lang="uk-UA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Джад-Хорслі</a:t>
            </a: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Джад-Танака</a:t>
            </a:r>
            <a:endParaRPr lang="uk-UA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По </a:t>
            </a:r>
            <a:r>
              <a:rPr lang="uk-UA" sz="2400" b="1" i="1" dirty="0" err="1" smtClean="0">
                <a:solidFill>
                  <a:schemeClr val="bg2">
                    <a:lumMod val="25000"/>
                  </a:schemeClr>
                </a:solidFill>
              </a:rPr>
              <a:t>Таннер-Кенеді</a:t>
            </a:r>
            <a:endParaRPr lang="uk-UA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За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</a:rPr>
              <a:t>Barosso</a:t>
            </a:r>
            <a:endParaRPr lang="en-US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chemeClr val="bg2">
                    <a:lumMod val="25000"/>
                  </a:schemeClr>
                </a:solidFill>
              </a:rPr>
              <a:t>За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</a:rPr>
              <a:t>Helwing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</a:rPr>
              <a:t>Heyman</a:t>
            </a:r>
            <a:endParaRPr lang="en-US" sz="2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sz="2400" b="1" i="1" dirty="0" smtClean="0"/>
          </a:p>
          <a:p>
            <a:pPr marL="0" indent="0">
              <a:buNone/>
            </a:pPr>
            <a:r>
              <a:rPr lang="ru-RU" sz="2400" b="1" i="1" dirty="0" smtClean="0"/>
              <a:t>      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Дуоденопластика</a:t>
            </a:r>
            <a:r>
              <a:rPr lang="ru-RU" sz="2800" b="1" i="1" dirty="0" smtClean="0">
                <a:solidFill>
                  <a:srgbClr val="C00000"/>
                </a:solidFill>
              </a:rPr>
              <a:t> :</a:t>
            </a:r>
          </a:p>
          <a:p>
            <a:pPr marL="0" indent="0">
              <a:buNone/>
            </a:pPr>
            <a:r>
              <a:rPr lang="ru-RU" sz="2400" b="1" i="1" dirty="0"/>
              <a:t>	</a:t>
            </a:r>
            <a:r>
              <a:rPr lang="ru-RU" sz="2400" b="1" i="1" dirty="0" smtClean="0"/>
              <a:t>		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субциркулярна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;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							-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сегментарна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;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							-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</a:rPr>
              <a:t>циркулярна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 .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9176" cy="936104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  <a:latin typeface="+mn-lt"/>
              </a:rPr>
              <a:t>Види </a:t>
            </a:r>
            <a:r>
              <a:rPr lang="uk-UA" sz="3200" b="1" i="1" dirty="0" err="1" smtClean="0">
                <a:solidFill>
                  <a:srgbClr val="C00000"/>
                </a:solidFill>
                <a:latin typeface="+mn-lt"/>
              </a:rPr>
              <a:t>ваготомій</a:t>
            </a:r>
            <a:r>
              <a:rPr lang="uk-UA" sz="3200" b="1" i="1" dirty="0" smtClean="0">
                <a:solidFill>
                  <a:srgbClr val="C00000"/>
                </a:solidFill>
                <a:latin typeface="+mn-lt"/>
              </a:rPr>
              <a:t>: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983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4941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5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648072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+mn-lt"/>
              </a:rPr>
              <a:t>Резекція шлунку</a:t>
            </a:r>
            <a:endParaRPr lang="ru-RU" sz="3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983832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sz="2000" dirty="0" smtClean="0"/>
          </a:p>
          <a:p>
            <a:pPr marL="0" indent="0">
              <a:buNone/>
            </a:pPr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А)спосіб </a:t>
            </a:r>
            <a:r>
              <a:rPr lang="uk-UA" sz="2000" b="1" i="1" dirty="0" err="1" smtClean="0">
                <a:solidFill>
                  <a:schemeClr val="bg2">
                    <a:lumMod val="25000"/>
                  </a:schemeClr>
                </a:solidFill>
              </a:rPr>
              <a:t>Більрот</a:t>
            </a:r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 -1</a:t>
            </a:r>
          </a:p>
          <a:p>
            <a:pPr marL="0" indent="0">
              <a:buNone/>
            </a:pPr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Б)спосіб </a:t>
            </a:r>
            <a:r>
              <a:rPr lang="uk-UA" sz="2000" b="1" i="1" dirty="0" err="1" smtClean="0">
                <a:solidFill>
                  <a:schemeClr val="bg2">
                    <a:lumMod val="25000"/>
                  </a:schemeClr>
                </a:solidFill>
              </a:rPr>
              <a:t>Більрот</a:t>
            </a:r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 11 в модифікації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Гофмейстера — 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</a:rPr>
              <a:t>Финстерера</a:t>
            </a:r>
            <a:endParaRPr lang="uk-UA" sz="2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В)спосіб </a:t>
            </a:r>
            <a:r>
              <a:rPr lang="uk-UA" sz="2000" b="1" i="1" dirty="0" err="1" smtClean="0">
                <a:solidFill>
                  <a:schemeClr val="bg2">
                    <a:lumMod val="25000"/>
                  </a:schemeClr>
                </a:solidFill>
              </a:rPr>
              <a:t>Більрот</a:t>
            </a:r>
            <a:r>
              <a:rPr lang="uk-UA" sz="2000" b="1" i="1" dirty="0" smtClean="0">
                <a:solidFill>
                  <a:schemeClr val="bg2">
                    <a:lumMod val="25000"/>
                  </a:schemeClr>
                </a:solidFill>
              </a:rPr>
              <a:t> 11 в модифікації </a:t>
            </a:r>
            <a:r>
              <a:rPr lang="uk-UA" sz="2000" b="1" i="1" dirty="0" err="1" smtClean="0">
                <a:solidFill>
                  <a:schemeClr val="bg2">
                    <a:lumMod val="25000"/>
                  </a:schemeClr>
                </a:solidFill>
              </a:rPr>
              <a:t>Бальфура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" y="1268760"/>
            <a:ext cx="75608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1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Дякую за увагу!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" y="0"/>
            <a:ext cx="91530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967335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Дякую</a:t>
            </a:r>
            <a:r>
              <a:rPr lang="ru-RU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 </a:t>
            </a:r>
            <a:r>
              <a:rPr lang="ru-RU" sz="54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увагу</a:t>
            </a:r>
            <a:r>
              <a:rPr lang="ru-RU" sz="5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54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Діагностика ШКК 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/>
          <a:lstStyle/>
          <a:p>
            <a:r>
              <a:rPr lang="uk-UA" sz="2800" b="1" dirty="0">
                <a:solidFill>
                  <a:srgbClr val="000066"/>
                </a:solidFill>
              </a:rPr>
              <a:t>Загальний аналіз крові </a:t>
            </a:r>
            <a:r>
              <a:rPr lang="uk-UA" sz="2800" dirty="0">
                <a:solidFill>
                  <a:srgbClr val="000066"/>
                </a:solidFill>
                <a:latin typeface="Gabriola" pitchFamily="82" charset="0"/>
              </a:rPr>
              <a:t>(</a:t>
            </a:r>
            <a:r>
              <a:rPr lang="uk-UA" sz="2800" b="1" dirty="0">
                <a:solidFill>
                  <a:srgbClr val="CC3300"/>
                </a:solidFill>
                <a:latin typeface="Gabriola" pitchFamily="82" charset="0"/>
              </a:rPr>
              <a:t>анемія, ↓</a:t>
            </a:r>
            <a:r>
              <a:rPr lang="en-US" sz="2800" b="1" dirty="0" err="1">
                <a:solidFill>
                  <a:srgbClr val="CC3300"/>
                </a:solidFill>
                <a:latin typeface="Baskerville Old Face" pitchFamily="18" charset="0"/>
              </a:rPr>
              <a:t>Hb</a:t>
            </a:r>
            <a:r>
              <a:rPr lang="en-US" sz="2800" b="1" dirty="0">
                <a:solidFill>
                  <a:srgbClr val="CC3300"/>
                </a:solidFill>
                <a:latin typeface="Baskerville Old Face" pitchFamily="18" charset="0"/>
              </a:rPr>
              <a:t>, </a:t>
            </a:r>
            <a:r>
              <a:rPr lang="uk-UA" sz="2800" b="1" dirty="0">
                <a:solidFill>
                  <a:srgbClr val="CC3300"/>
                </a:solidFill>
                <a:latin typeface="Gabriola" pitchFamily="82" charset="0"/>
              </a:rPr>
              <a:t>↓</a:t>
            </a:r>
            <a:r>
              <a:rPr lang="en-US" sz="2800" b="1" dirty="0">
                <a:solidFill>
                  <a:srgbClr val="CC3300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rgbClr val="CC3300"/>
                </a:solidFill>
                <a:latin typeface="Baskerville Old Face" pitchFamily="18" charset="0"/>
              </a:rPr>
              <a:t>Ht</a:t>
            </a:r>
            <a:r>
              <a:rPr lang="en-US" sz="2800" b="1" dirty="0">
                <a:solidFill>
                  <a:srgbClr val="CC3300"/>
                </a:solidFill>
                <a:latin typeface="Baskerville Old Face" pitchFamily="18" charset="0"/>
              </a:rPr>
              <a:t>, </a:t>
            </a:r>
            <a:r>
              <a:rPr lang="uk-UA" sz="2800" b="1" dirty="0">
                <a:solidFill>
                  <a:srgbClr val="CC3300"/>
                </a:solidFill>
                <a:latin typeface="Gabriola" pitchFamily="82" charset="0"/>
              </a:rPr>
              <a:t>↓</a:t>
            </a:r>
            <a:r>
              <a:rPr lang="en-US" sz="2800" b="1" dirty="0">
                <a:solidFill>
                  <a:srgbClr val="CC3300"/>
                </a:solidFill>
                <a:latin typeface="Baskerville Old Face" pitchFamily="18" charset="0"/>
              </a:rPr>
              <a:t> </a:t>
            </a:r>
            <a:r>
              <a:rPr lang="uk-UA" sz="2800" b="1" dirty="0">
                <a:solidFill>
                  <a:srgbClr val="CC3300"/>
                </a:solidFill>
                <a:latin typeface="Gabriola" pitchFamily="82" charset="0"/>
              </a:rPr>
              <a:t>питома  </a:t>
            </a:r>
            <a:r>
              <a:rPr lang="uk-UA" sz="2800" b="1" dirty="0" smtClean="0">
                <a:solidFill>
                  <a:srgbClr val="CC3300"/>
                </a:solidFill>
                <a:latin typeface="Gabriola" pitchFamily="82" charset="0"/>
              </a:rPr>
              <a:t>вага</a:t>
            </a:r>
            <a:r>
              <a:rPr lang="uk-UA" sz="2800" b="1" dirty="0">
                <a:solidFill>
                  <a:srgbClr val="CC3300"/>
                </a:solidFill>
                <a:latin typeface="Gabriola" pitchFamily="82" charset="0"/>
              </a:rPr>
              <a:t>, ↓ в</a:t>
            </a:r>
            <a:r>
              <a:rPr lang="en-US" sz="2800" b="1" dirty="0">
                <a:solidFill>
                  <a:srgbClr val="CC3300"/>
                </a:solidFill>
                <a:latin typeface="Baskerville Old Face" pitchFamily="18" charset="0"/>
              </a:rPr>
              <a:t>’</a:t>
            </a:r>
            <a:r>
              <a:rPr lang="uk-UA" sz="2800" b="1" dirty="0" err="1">
                <a:solidFill>
                  <a:srgbClr val="CC3300"/>
                </a:solidFill>
                <a:latin typeface="Gabriola" pitchFamily="82" charset="0"/>
              </a:rPr>
              <a:t>язкість</a:t>
            </a:r>
            <a:r>
              <a:rPr lang="uk-UA" sz="2800" b="1" dirty="0">
                <a:solidFill>
                  <a:srgbClr val="CC3300"/>
                </a:solidFill>
                <a:latin typeface="Gabriola" pitchFamily="82" charset="0"/>
              </a:rPr>
              <a:t> крові</a:t>
            </a:r>
            <a:r>
              <a:rPr lang="uk-UA" sz="2800" b="1" dirty="0" smtClean="0">
                <a:solidFill>
                  <a:srgbClr val="000066"/>
                </a:solidFill>
                <a:latin typeface="Gabriola" pitchFamily="82" charset="0"/>
              </a:rPr>
              <a:t>);</a:t>
            </a:r>
          </a:p>
          <a:p>
            <a:r>
              <a:rPr lang="uk-UA" sz="2800" b="1" dirty="0" smtClean="0">
                <a:solidFill>
                  <a:srgbClr val="000066"/>
                </a:solidFill>
              </a:rPr>
              <a:t>Дефіцит ОЦК</a:t>
            </a:r>
          </a:p>
          <a:p>
            <a:r>
              <a:rPr lang="uk-UA" sz="2800" b="1" dirty="0" smtClean="0">
                <a:solidFill>
                  <a:srgbClr val="000066"/>
                </a:solidFill>
              </a:rPr>
              <a:t>Ендоскопічна діагностика(ФЕГДС, </a:t>
            </a:r>
            <a:r>
              <a:rPr lang="uk-UA" sz="2800" b="1" dirty="0" err="1" smtClean="0">
                <a:solidFill>
                  <a:srgbClr val="000066"/>
                </a:solidFill>
              </a:rPr>
              <a:t>колоноскопія</a:t>
            </a:r>
            <a:r>
              <a:rPr lang="uk-UA" sz="2800" b="1" dirty="0" smtClean="0">
                <a:solidFill>
                  <a:srgbClr val="000066"/>
                </a:solidFill>
              </a:rPr>
              <a:t>)</a:t>
            </a:r>
          </a:p>
          <a:p>
            <a:pPr marL="0" indent="0">
              <a:buNone/>
            </a:pPr>
            <a:endParaRPr lang="uk-UA" sz="2800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1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579296" cy="13681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Для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оцінки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дефіциту</a:t>
            </a:r>
            <a:r>
              <a:rPr lang="ru-RU" sz="2400" b="1" i="1" dirty="0" smtClean="0">
                <a:solidFill>
                  <a:srgbClr val="FF0000"/>
                </a:solidFill>
              </a:rPr>
              <a:t> ОЦК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використовують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визначення</a:t>
            </a:r>
            <a:r>
              <a:rPr lang="ru-RU" sz="2400" b="1" i="1" dirty="0" smtClean="0"/>
              <a:t> шокового </a:t>
            </a:r>
            <a:r>
              <a:rPr lang="ru-RU" sz="2400" b="1" i="1" dirty="0" err="1" smtClean="0"/>
              <a:t>індексу</a:t>
            </a:r>
            <a:r>
              <a:rPr lang="ru-RU" sz="2400" b="1" i="1" dirty="0" smtClean="0"/>
              <a:t> (ШІ) </a:t>
            </a:r>
            <a:r>
              <a:rPr lang="ru-RU" sz="2400" b="1" i="1" dirty="0" err="1" smtClean="0"/>
              <a:t>розрахованого</a:t>
            </a:r>
            <a:r>
              <a:rPr lang="ru-RU" sz="2400" b="1" i="1" dirty="0" smtClean="0"/>
              <a:t> за методом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Альговера-Брубера</a:t>
            </a:r>
            <a:r>
              <a:rPr lang="ru-RU" sz="2400" b="1" i="1" dirty="0" smtClean="0"/>
              <a:t> :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274972"/>
              </p:ext>
            </p:extLst>
          </p:nvPr>
        </p:nvGraphicFramePr>
        <p:xfrm>
          <a:off x="179512" y="1412776"/>
          <a:ext cx="8784975" cy="324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684272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</a:rPr>
                        <a:t>Індекс </a:t>
                      </a:r>
                      <a:r>
                        <a:rPr lang="uk-UA" sz="2000" dirty="0" err="1" smtClean="0">
                          <a:solidFill>
                            <a:schemeClr val="bg1"/>
                          </a:solidFill>
                        </a:rPr>
                        <a:t>Альговера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>
                          <a:solidFill>
                            <a:schemeClr val="bg1"/>
                          </a:solidFill>
                        </a:rPr>
                        <a:t>Обєм</a:t>
                      </a:r>
                      <a:r>
                        <a:rPr lang="uk-UA" sz="2000" dirty="0" smtClean="0">
                          <a:solidFill>
                            <a:schemeClr val="bg1"/>
                          </a:solidFill>
                        </a:rPr>
                        <a:t> крововтрати (л)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</a:rPr>
                        <a:t>Дефіцит ОЦК %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627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0,5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27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0,8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0,5-0,6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27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0,9- 1,2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0,7-1,2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25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27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1,3 – 1,5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1,4-1,8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27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2,5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27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&gt;2,0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&gt;2,5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&gt;40</a:t>
                      </a:r>
                      <a:endParaRPr lang="ru-RU"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486916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Збільшення індексу на кожну 0,1 відповідає втраті крові 0,2 л. 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700157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ін. </a:t>
            </a:r>
            <a:r>
              <a:rPr kumimoji="0" lang="uk-UA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Альговера</a:t>
            </a: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=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onstantia" pitchFamily="18" charset="0"/>
              </a:rPr>
              <a:t>Ps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Forte" pitchFamily="66" charset="0"/>
              </a:rPr>
              <a:t>/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сис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. АТ</a:t>
            </a: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endParaRPr kumimoji="0" lang="uk-UA" sz="3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37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</a:b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</a:b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</a:b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</a:br>
            <a: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sz="3600" b="1" i="1" dirty="0" smtClean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</a:b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  <a:t/>
            </a:r>
            <a:b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Constantia"/>
                <a:ea typeface="+mn-ea"/>
                <a:cs typeface="+mn-cs"/>
              </a:rPr>
            </a:br>
            <a:r>
              <a:rPr lang="uk-UA" sz="3600" b="1" i="1" dirty="0">
                <a:solidFill>
                  <a:srgbClr val="ACCBF9">
                    <a:lumMod val="25000"/>
                  </a:srgbClr>
                </a:solidFill>
                <a:latin typeface="Constantia"/>
              </a:rPr>
              <a:t>Класифікація крововтрати за </a:t>
            </a:r>
            <a:r>
              <a:rPr lang="en-US" sz="3600" b="1" i="1" dirty="0" err="1">
                <a:solidFill>
                  <a:srgbClr val="ACCBF9">
                    <a:lumMod val="25000"/>
                  </a:srgbClr>
                </a:solidFill>
                <a:latin typeface="Constantia"/>
              </a:rPr>
              <a:t>P.L.Marino</a:t>
            </a:r>
            <a:r>
              <a:rPr lang="en-US" sz="3600" b="1" i="1" dirty="0">
                <a:solidFill>
                  <a:srgbClr val="ACCBF9">
                    <a:lumMod val="25000"/>
                  </a:srgbClr>
                </a:solidFill>
                <a:latin typeface="Constantia"/>
              </a:rPr>
              <a:t> , 1998</a:t>
            </a:r>
            <a:r>
              <a:rPr lang="ru-RU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/>
            </a:r>
            <a:br>
              <a:rPr lang="ru-RU" sz="24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953428"/>
              </p:ext>
            </p:extLst>
          </p:nvPr>
        </p:nvGraphicFramePr>
        <p:xfrm>
          <a:off x="-1" y="1412779"/>
          <a:ext cx="9144000" cy="475429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48000"/>
                <a:gridCol w="3048000"/>
                <a:gridCol w="3048000"/>
              </a:tblGrid>
              <a:tr h="64806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Клас</a:t>
                      </a:r>
                      <a:r>
                        <a:rPr lang="uk-UA" sz="20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Клінічні симптоми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Дефіцит ОЦК %</a:t>
                      </a:r>
                      <a:endParaRPr lang="ru-RU" sz="2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I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Ортостатична тахікардія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horzOverflow="overflow"/>
                </a:tc>
              </a:tr>
              <a:tr h="86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II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Ортостатична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гіпотензія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15 – 30 </a:t>
                      </a:r>
                    </a:p>
                  </a:txBody>
                  <a:tcPr horzOverflow="overflow"/>
                </a:tc>
              </a:tr>
              <a:tr h="1519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III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Артеріальна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гіпотензія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 в положенні лежачи на спині, </a:t>
                      </a:r>
                      <a:r>
                        <a:rPr kumimoji="0" lang="uk-UA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олігоурія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30 – 40 </a:t>
                      </a:r>
                    </a:p>
                  </a:txBody>
                  <a:tcPr horzOverflow="overflow"/>
                </a:tc>
              </a:tr>
              <a:tr h="862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IV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Порушення свідомості, колапс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</a:rPr>
                        <a:t>Понад 40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7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008112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+mn-lt"/>
              </a:rPr>
              <a:t>ДІАГНОСТИЧНА </a:t>
            </a:r>
            <a:r>
              <a:rPr lang="ru-RU" sz="2400" b="1" i="1" dirty="0" smtClean="0">
                <a:latin typeface="+mn-lt"/>
              </a:rPr>
              <a:t>ЕНДОСКОПІЯ </a:t>
            </a:r>
            <a:r>
              <a:rPr lang="ru-RU" sz="2400" b="1" i="1" dirty="0">
                <a:latin typeface="+mn-lt"/>
              </a:rPr>
              <a:t>ПРИ 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>
                <a:latin typeface="+mn-lt"/>
              </a:rPr>
              <a:t>ГОСТРІЙ </a:t>
            </a:r>
            <a:r>
              <a:rPr lang="ru-RU" sz="2400" b="1" i="1" dirty="0" smtClean="0">
                <a:latin typeface="+mn-lt"/>
              </a:rPr>
              <a:t>ШЛУНКОВО - КИШКОВІЙ КРОВОТЕЧІ </a:t>
            </a:r>
            <a:endParaRPr lang="ru-RU" sz="24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chemeClr val="bg2">
                    <a:lumMod val="25000"/>
                  </a:schemeClr>
                </a:solidFill>
              </a:rPr>
              <a:t>Мета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верифікувати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джерело кровотечі, його локалізацію, розміри 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та тяжкість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деструкції;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визначити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кровотеча триває чи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ні;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застосувати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способи місцевого гемостазу – спробувати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зупинити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кровотечу,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при необхідності провести ендоскопічну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профілактику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</a:rPr>
              <a:t>ії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</a:rPr>
              <a:t>рецидива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; </a:t>
            </a:r>
            <a:endParaRPr lang="uk-UA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визначити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ступінь надійності гемостазу, спрогнозувати ризик 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рецидиву ШКК. 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mucosal bleeding in the gastric antrum(nsaid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97095"/>
            <a:ext cx="3155124" cy="240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 and m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8354" y="4503406"/>
            <a:ext cx="3165054" cy="239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g and m bleed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7909" y="4497095"/>
            <a:ext cx="2896091" cy="236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3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Ендоскопічна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класифікація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ознак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(стигмат)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кровотечі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+mn-lt"/>
                <a:sym typeface="Wingdings" pitchFamily="2" charset="2"/>
              </a:rPr>
              <a:t>(по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latin typeface="+mn-lt"/>
                <a:sym typeface="Wingdings" pitchFamily="2" charset="2"/>
              </a:rPr>
              <a:t>Форесту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+mn-lt"/>
                <a:sym typeface="Wingdings" pitchFamily="2" charset="2"/>
              </a:rPr>
              <a:t>, 1974 р.)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267895"/>
              </p:ext>
            </p:extLst>
          </p:nvPr>
        </p:nvGraphicFramePr>
        <p:xfrm>
          <a:off x="0" y="1412776"/>
          <a:ext cx="9144000" cy="47184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80716"/>
                <a:gridCol w="7363284"/>
              </a:tblGrid>
              <a:tr h="1298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Forrest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Ia</a:t>
                      </a: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Ib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Активна кровотеча (в шлунку свіжа кров, згустки)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Активна пульсація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Активне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підтікання</a:t>
                      </a:r>
                      <a:r>
                        <a:rPr kumimoji="0" lang="uk-UA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(з-під </a:t>
                      </a:r>
                      <a:r>
                        <a:rPr kumimoji="0" lang="uk-UA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згустка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дифузна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торпідна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кровотеча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013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Forrest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uk-UA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IIa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IIb</a:t>
                      </a:r>
                      <a:endParaRPr kumimoji="0" lang="en-US" sz="20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IIc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Стигмати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(в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шлунку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згустки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, «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кофейна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гуща» у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значній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кількості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кровотеча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зупинилась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&lt; 6-8 год тому)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Видима </a:t>
                      </a:r>
                      <a:r>
                        <a:rPr kumimoji="0" lang="uk-UA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тромбована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судина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Флотуючий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, несформований, нефіксований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тромб</a:t>
                      </a:r>
                      <a:r>
                        <a:rPr kumimoji="0" lang="uk-U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вкриває виразку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Чорна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основа –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фіксований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сформований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тромб на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дні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виразки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фібрин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з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тромбованими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судинами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на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дні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Forrest III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« - »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ознак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кровотечі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(в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шлунку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слиз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секреторна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рідина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залишки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«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кофейної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гущі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»,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бліда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слизова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, «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збіднений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судинний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малюнок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»)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Дефект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під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фібрином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Ендоскопічні методи гемостазу</a:t>
            </a:r>
            <a:br>
              <a:rPr lang="uk-UA" sz="4000" b="1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endParaRPr lang="ru-RU" sz="4000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>
              <a:buNone/>
            </a:pPr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</a:rPr>
              <a:t>Покази :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активна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артеріальна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або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венозна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кровотеча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;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високий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ризик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рецидиву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кровотечі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з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судини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що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не кровоточить;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фіксований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тромб-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згусток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.</a:t>
            </a:r>
          </a:p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3456186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3538538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8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+mn-lt"/>
              </a:rPr>
              <a:t>1)Медикаментозні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12568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b="1" i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Зрошення</a:t>
            </a: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розчинами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медикаментів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Судинозвужувальними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Мезатон,Адреналін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Денатуруючими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(Спирт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етиловий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96%);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гемостатичними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гемофобін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тромбін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епсилон-амінокапронова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кислота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Капрофер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Нанесення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плівкоутворювальних</a:t>
            </a:r>
            <a:endParaRPr lang="ru-RU" sz="2400" b="1" i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препара­тів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ліфузоль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клеї</a:t>
            </a: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endParaRPr lang="ru-RU" sz="2400" b="1" i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под.);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1" i="1" u="sng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2960390"/>
            <a:ext cx="3744416" cy="389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26915"/>
            <a:ext cx="11334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96" y="1845965"/>
            <a:ext cx="11334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2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939</Words>
  <Application>Microsoft Office PowerPoint</Application>
  <PresentationFormat>Экран (4:3)</PresentationFormat>
  <Paragraphs>211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МІНІСТЕРСТВО ОХОРОНИ ЗДОРОВ’Я УКРАЇНИ ВІННИЦЬКИЙ НАЦІОНАЛЬНИЙ МЕДИЧНИЙ УНІВЕРСИТЕТ ІМ. М.І. ПИРОГОВА КАФЕДРА ХІРУРГІЇ №1</vt:lpstr>
      <vt:lpstr>Шлунково-кишкова кровотеча – це гостре або хронічне               витікання крові в просвіт шлунково-кишкового тракту при  наявності патологічних процесів у стравоході, шлунку, тонкій або  товстій кишках.</vt:lpstr>
      <vt:lpstr>Діагностика ШКК </vt:lpstr>
      <vt:lpstr>Для оцінки дефіциту ОЦК використовують визначення шокового індексу (ШІ) розрахованого за методом Альговера-Брубера :  </vt:lpstr>
      <vt:lpstr>      Класифікація крововтрати за P.L.Marino , 1998 </vt:lpstr>
      <vt:lpstr>ДІАГНОСТИЧНА ЕНДОСКОПІЯ ПРИ  ГОСТРІЙ ШЛУНКОВО - КИШКОВІЙ КРОВОТЕЧІ </vt:lpstr>
      <vt:lpstr>Ендоскопічна класифікація ознак (стигмат) кровотечі(по Форесту, 1974 р.)</vt:lpstr>
      <vt:lpstr>Ендоскопічні методи гемостазу </vt:lpstr>
      <vt:lpstr>1)Медикаментозні</vt:lpstr>
      <vt:lpstr>3)Інфільтраційний гемостаз: </vt:lpstr>
      <vt:lpstr>2)Механічні</vt:lpstr>
      <vt:lpstr>3) Фізичні</vt:lpstr>
      <vt:lpstr>Електрокоагуляція</vt:lpstr>
      <vt:lpstr>Аргоноплазмова коагуляція</vt:lpstr>
      <vt:lpstr>Аргоноплазмова  коагуляція  застосовується  практично  в усіх випадках ШКК. </vt:lpstr>
      <vt:lpstr>Лазерна фотокоагуляція</vt:lpstr>
      <vt:lpstr>Загальні принципи лікування хворих із шлунково-кишковими кровотечами: </vt:lpstr>
      <vt:lpstr>Оперативне лікування</vt:lpstr>
      <vt:lpstr>Види оперативних втручань,що застосовуються:</vt:lpstr>
      <vt:lpstr>Види пластик:</vt:lpstr>
      <vt:lpstr>Презентация PowerPoint</vt:lpstr>
      <vt:lpstr>          </vt:lpstr>
      <vt:lpstr>Пілоропластика:</vt:lpstr>
      <vt:lpstr>Види ваготомій:</vt:lpstr>
      <vt:lpstr>Резекція шлунку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homePK</dc:creator>
  <cp:lastModifiedBy>Toss</cp:lastModifiedBy>
  <cp:revision>43</cp:revision>
  <dcterms:created xsi:type="dcterms:W3CDTF">2013-10-12T07:32:01Z</dcterms:created>
  <dcterms:modified xsi:type="dcterms:W3CDTF">2013-10-17T14:19:57Z</dcterms:modified>
</cp:coreProperties>
</file>