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2" r:id="rId1"/>
  </p:sldMasterIdLst>
  <p:sldIdLst>
    <p:sldId id="256" r:id="rId2"/>
    <p:sldId id="257" r:id="rId3"/>
    <p:sldId id="260" r:id="rId4"/>
    <p:sldId id="261" r:id="rId5"/>
    <p:sldId id="262" r:id="rId6"/>
    <p:sldId id="259" r:id="rId7"/>
    <p:sldId id="258" r:id="rId8"/>
    <p:sldId id="269" r:id="rId9"/>
    <p:sldId id="268" r:id="rId10"/>
    <p:sldId id="273" r:id="rId11"/>
    <p:sldId id="271" r:id="rId12"/>
    <p:sldId id="275" r:id="rId13"/>
    <p:sldId id="274" r:id="rId14"/>
    <p:sldId id="270" r:id="rId1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13" autoAdjust="0"/>
    <p:restoredTop sz="71278" autoAdjust="0"/>
  </p:normalViewPr>
  <p:slideViewPr>
    <p:cSldViewPr>
      <p:cViewPr>
        <p:scale>
          <a:sx n="87" d="100"/>
          <a:sy n="87" d="100"/>
        </p:scale>
        <p:origin x="-882" y="4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E3AC624-E50E-4F13-9149-A6C3E78D65A1}" type="datetimeFigureOut">
              <a:rPr lang="uk-UA" smtClean="0"/>
              <a:pPr/>
              <a:t>17.10.2013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6A74022-F447-4B10-B280-1FE944ED7A3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3AC624-E50E-4F13-9149-A6C3E78D65A1}" type="datetimeFigureOut">
              <a:rPr lang="uk-UA" smtClean="0"/>
              <a:pPr/>
              <a:t>17.10.2013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A74022-F447-4B10-B280-1FE944ED7A3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3AC624-E50E-4F13-9149-A6C3E78D65A1}" type="datetimeFigureOut">
              <a:rPr lang="uk-UA" smtClean="0"/>
              <a:pPr/>
              <a:t>17.10.2013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A74022-F447-4B10-B280-1FE944ED7A3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3AC624-E50E-4F13-9149-A6C3E78D65A1}" type="datetimeFigureOut">
              <a:rPr lang="uk-UA" smtClean="0"/>
              <a:pPr/>
              <a:t>17.10.2013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A74022-F447-4B10-B280-1FE944ED7A3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3AC624-E50E-4F13-9149-A6C3E78D65A1}" type="datetimeFigureOut">
              <a:rPr lang="uk-UA" smtClean="0"/>
              <a:pPr/>
              <a:t>17.10.2013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A74022-F447-4B10-B280-1FE944ED7A3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3AC624-E50E-4F13-9149-A6C3E78D65A1}" type="datetimeFigureOut">
              <a:rPr lang="uk-UA" smtClean="0"/>
              <a:pPr/>
              <a:t>17.10.2013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A74022-F447-4B10-B280-1FE944ED7A3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3AC624-E50E-4F13-9149-A6C3E78D65A1}" type="datetimeFigureOut">
              <a:rPr lang="uk-UA" smtClean="0"/>
              <a:pPr/>
              <a:t>17.10.2013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A74022-F447-4B10-B280-1FE944ED7A3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3AC624-E50E-4F13-9149-A6C3E78D65A1}" type="datetimeFigureOut">
              <a:rPr lang="uk-UA" smtClean="0"/>
              <a:pPr/>
              <a:t>17.10.2013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A74022-F447-4B10-B280-1FE944ED7A3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3AC624-E50E-4F13-9149-A6C3E78D65A1}" type="datetimeFigureOut">
              <a:rPr lang="uk-UA" smtClean="0"/>
              <a:pPr/>
              <a:t>17.10.2013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A74022-F447-4B10-B280-1FE944ED7A3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E3AC624-E50E-4F13-9149-A6C3E78D65A1}" type="datetimeFigureOut">
              <a:rPr lang="uk-UA" smtClean="0"/>
              <a:pPr/>
              <a:t>17.10.2013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A74022-F447-4B10-B280-1FE944ED7A3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E3AC624-E50E-4F13-9149-A6C3E78D65A1}" type="datetimeFigureOut">
              <a:rPr lang="uk-UA" smtClean="0"/>
              <a:pPr/>
              <a:t>17.10.2013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6A74022-F447-4B10-B280-1FE944ED7A3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E3AC624-E50E-4F13-9149-A6C3E78D65A1}" type="datetimeFigureOut">
              <a:rPr lang="uk-UA" smtClean="0"/>
              <a:pPr/>
              <a:t>17.10.2013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6A74022-F447-4B10-B280-1FE944ED7A32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4" r:id="rId2"/>
    <p:sldLayoutId id="2147484155" r:id="rId3"/>
    <p:sldLayoutId id="2147484156" r:id="rId4"/>
    <p:sldLayoutId id="2147484157" r:id="rId5"/>
    <p:sldLayoutId id="2147484158" r:id="rId6"/>
    <p:sldLayoutId id="2147484159" r:id="rId7"/>
    <p:sldLayoutId id="2147484160" r:id="rId8"/>
    <p:sldLayoutId id="2147484161" r:id="rId9"/>
    <p:sldLayoutId id="2147484162" r:id="rId10"/>
    <p:sldLayoutId id="214748416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6443" y="1556792"/>
            <a:ext cx="9106780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Тема: «Історія трансфузіології»</a:t>
            </a:r>
            <a:endParaRPr lang="uk-UA" dirty="0"/>
          </a:p>
        </p:txBody>
      </p:sp>
      <p:sp>
        <p:nvSpPr>
          <p:cNvPr id="3" name="TextBox 2"/>
          <p:cNvSpPr txBox="1"/>
          <p:nvPr/>
        </p:nvSpPr>
        <p:spPr>
          <a:xfrm>
            <a:off x="1691680" y="620688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ВНМУ </a:t>
            </a:r>
            <a:r>
              <a:rPr lang="uk-UA" dirty="0" err="1" smtClean="0"/>
              <a:t>ім</a:t>
            </a:r>
            <a:r>
              <a:rPr lang="uk-UA" dirty="0" smtClean="0"/>
              <a:t> М. І. Пирогова </a:t>
            </a:r>
          </a:p>
          <a:p>
            <a:pPr algn="ctr"/>
            <a:r>
              <a:rPr lang="uk-UA" dirty="0" smtClean="0"/>
              <a:t>Кафедра загальної </a:t>
            </a:r>
            <a:r>
              <a:rPr lang="uk-UA" dirty="0" err="1" smtClean="0"/>
              <a:t>хірургї</a:t>
            </a:r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254224" y="5733256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Студентки ІІ курсу 15-Б групи Ситник Наталії Олександрівни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33754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142852"/>
            <a:ext cx="6143668" cy="4125674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2071670" y="4286256"/>
            <a:ext cx="6072230" cy="2214578"/>
          </a:xfrm>
          <a:prstGeom prst="rect">
            <a:avLst/>
          </a:prstGeom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3600" dirty="0" smtClean="0"/>
              <a:t>У 1832 р. </a:t>
            </a:r>
            <a:r>
              <a:rPr lang="ru-RU" sz="3600" dirty="0" err="1" smtClean="0"/>
              <a:t>петербурзький</a:t>
            </a:r>
            <a:r>
              <a:rPr lang="ru-RU" sz="3600" dirty="0" smtClean="0"/>
              <a:t> акушер Г. Вольф </a:t>
            </a:r>
            <a:r>
              <a:rPr lang="ru-RU" sz="3600" dirty="0" err="1" smtClean="0"/>
              <a:t>зробив</a:t>
            </a:r>
            <a:r>
              <a:rPr lang="ru-RU" sz="3600" dirty="0" smtClean="0"/>
              <a:t> перше в </a:t>
            </a:r>
            <a:r>
              <a:rPr lang="ru-RU" sz="3600" dirty="0" err="1" smtClean="0"/>
              <a:t>Росії</a:t>
            </a:r>
            <a:r>
              <a:rPr lang="ru-RU" sz="3600" dirty="0" smtClean="0"/>
              <a:t> </a:t>
            </a:r>
            <a:r>
              <a:rPr lang="ru-RU" sz="3600" dirty="0" err="1" smtClean="0"/>
              <a:t>переливання</a:t>
            </a:r>
            <a:r>
              <a:rPr lang="ru-RU" sz="3600" dirty="0" smtClean="0"/>
              <a:t> </a:t>
            </a:r>
            <a:r>
              <a:rPr lang="ru-RU" sz="3600" dirty="0" err="1" smtClean="0"/>
              <a:t>крові</a:t>
            </a:r>
            <a:r>
              <a:rPr lang="ru-RU" sz="3600" dirty="0" smtClean="0"/>
              <a:t> </a:t>
            </a:r>
            <a:r>
              <a:rPr lang="ru-RU" sz="3600" dirty="0" err="1" smtClean="0"/>
              <a:t>від</a:t>
            </a:r>
            <a:r>
              <a:rPr lang="ru-RU" sz="3600" dirty="0" smtClean="0"/>
              <a:t> </a:t>
            </a:r>
            <a:r>
              <a:rPr lang="ru-RU" sz="3600" dirty="0" err="1" smtClean="0"/>
              <a:t>людини</a:t>
            </a:r>
            <a:r>
              <a:rPr lang="ru-RU" sz="3600" dirty="0" smtClean="0"/>
              <a:t> </a:t>
            </a:r>
            <a:r>
              <a:rPr lang="ru-RU" sz="3600" dirty="0" err="1" smtClean="0"/>
              <a:t>людині</a:t>
            </a:r>
            <a:r>
              <a:rPr lang="ru-RU" sz="3600" dirty="0" smtClean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433211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820472" cy="1143000"/>
          </a:xfrm>
        </p:spPr>
        <p:txBody>
          <a:bodyPr>
            <a:normAutofit fontScale="90000"/>
          </a:bodyPr>
          <a:lstStyle/>
          <a:p>
            <a:r>
              <a:rPr lang="uk-UA" dirty="0"/>
              <a:t> </a:t>
            </a:r>
            <a:r>
              <a:rPr lang="uk-UA" dirty="0" smtClean="0"/>
              <a:t>І</a:t>
            </a:r>
            <a:r>
              <a:rPr lang="en-US" dirty="0" smtClean="0"/>
              <a:t>I</a:t>
            </a:r>
            <a:r>
              <a:rPr lang="uk-UA" dirty="0" smtClean="0"/>
              <a:t>І Період історії переливання крові</a:t>
            </a:r>
            <a:endParaRPr lang="uk-UA" dirty="0"/>
          </a:p>
        </p:txBody>
      </p:sp>
      <p:pic>
        <p:nvPicPr>
          <p:cNvPr id="4" name="Рисунок 3" descr="landsteiner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6" y="1428736"/>
            <a:ext cx="2943225" cy="4000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286380" y="5643578"/>
            <a:ext cx="3143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Карл </a:t>
            </a:r>
            <a:r>
              <a:rPr lang="uk-UA" sz="2400" dirty="0" err="1" smtClean="0"/>
              <a:t>Ландштейнер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1714489"/>
            <a:ext cx="50006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/>
              <a:t>У 1900 р К. </a:t>
            </a:r>
            <a:r>
              <a:rPr lang="uk-UA" sz="3200" dirty="0" err="1" smtClean="0"/>
              <a:t>Ландштейнер</a:t>
            </a:r>
            <a:r>
              <a:rPr lang="uk-UA" sz="3200" dirty="0" smtClean="0"/>
              <a:t> відкрив три групи крові. У 1907 р. </a:t>
            </a:r>
            <a:r>
              <a:rPr lang="uk-UA" sz="3200" dirty="0" err="1" smtClean="0"/>
              <a:t>Янській</a:t>
            </a:r>
            <a:r>
              <a:rPr lang="uk-UA" sz="3200" dirty="0" smtClean="0"/>
              <a:t> і в 1910 р. </a:t>
            </a:r>
            <a:r>
              <a:rPr lang="uk-UA" sz="3200" dirty="0" err="1" smtClean="0"/>
              <a:t>Мосс</a:t>
            </a:r>
            <a:r>
              <a:rPr lang="uk-UA" sz="3200" dirty="0" smtClean="0"/>
              <a:t> виділили четверту групу крові.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928102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642918"/>
            <a:ext cx="4572000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4000" dirty="0" smtClean="0"/>
              <a:t>Перше </a:t>
            </a:r>
            <a:r>
              <a:rPr lang="ru-RU" sz="4000" dirty="0" err="1" smtClean="0"/>
              <a:t>переливання</a:t>
            </a:r>
            <a:r>
              <a:rPr lang="ru-RU" sz="4000" dirty="0" smtClean="0"/>
              <a:t> </a:t>
            </a:r>
            <a:r>
              <a:rPr lang="ru-RU" sz="4000" dirty="0" err="1" smtClean="0"/>
              <a:t>з</a:t>
            </a:r>
            <a:r>
              <a:rPr lang="ru-RU" sz="4000" dirty="0" smtClean="0"/>
              <a:t> </a:t>
            </a:r>
            <a:r>
              <a:rPr lang="ru-RU" sz="4000" dirty="0" err="1" smtClean="0"/>
              <a:t>урахуванням</a:t>
            </a:r>
            <a:r>
              <a:rPr lang="ru-RU" sz="4000" dirty="0" smtClean="0"/>
              <a:t> </a:t>
            </a:r>
            <a:r>
              <a:rPr lang="ru-RU" sz="4000" dirty="0" err="1" smtClean="0"/>
              <a:t>груп</a:t>
            </a:r>
            <a:r>
              <a:rPr lang="ru-RU" sz="4000" dirty="0" smtClean="0"/>
              <a:t> </a:t>
            </a:r>
            <a:r>
              <a:rPr lang="ru-RU" sz="4000" dirty="0" err="1" smtClean="0"/>
              <a:t>сумісності</a:t>
            </a:r>
            <a:r>
              <a:rPr lang="ru-RU" sz="4000" dirty="0" smtClean="0"/>
              <a:t> </a:t>
            </a:r>
            <a:r>
              <a:rPr lang="ru-RU" sz="4000" dirty="0" err="1" smtClean="0"/>
              <a:t>провів</a:t>
            </a:r>
            <a:r>
              <a:rPr lang="ru-RU" sz="4000" dirty="0" smtClean="0"/>
              <a:t> у 1909 р. </a:t>
            </a:r>
            <a:r>
              <a:rPr lang="ru-RU" sz="4000" dirty="0" err="1" smtClean="0"/>
              <a:t>американський</a:t>
            </a:r>
            <a:r>
              <a:rPr lang="ru-RU" sz="4000" dirty="0" smtClean="0"/>
              <a:t> </a:t>
            </a:r>
            <a:r>
              <a:rPr lang="ru-RU" sz="4000" dirty="0" err="1" smtClean="0"/>
              <a:t>хірург</a:t>
            </a:r>
            <a:r>
              <a:rPr lang="ru-RU" sz="4000" dirty="0" smtClean="0"/>
              <a:t> Дж. </a:t>
            </a:r>
            <a:r>
              <a:rPr lang="ru-RU" sz="4000" dirty="0" err="1" smtClean="0"/>
              <a:t>Крайл</a:t>
            </a:r>
            <a:r>
              <a:rPr lang="ru-RU" sz="4000" dirty="0" smtClean="0"/>
              <a:t>.</a:t>
            </a:r>
            <a:endParaRPr lang="ru-RU" sz="4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57818" y="5934670"/>
            <a:ext cx="31432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 smtClean="0"/>
              <a:t>Джордж</a:t>
            </a:r>
            <a:r>
              <a:rPr lang="en-US" b="1" dirty="0" smtClean="0"/>
              <a:t> </a:t>
            </a:r>
            <a:r>
              <a:rPr lang="en-US" b="1" dirty="0" err="1" smtClean="0"/>
              <a:t>Крайл</a:t>
            </a:r>
            <a:r>
              <a:rPr lang="en-US" b="1" dirty="0" smtClean="0"/>
              <a:t> </a:t>
            </a:r>
            <a:r>
              <a:rPr lang="uk-UA" b="1" dirty="0" smtClean="0"/>
              <a:t>      </a:t>
            </a:r>
            <a:r>
              <a:rPr lang="en-US" b="1" dirty="0" smtClean="0"/>
              <a:t>(George Washington Crile)</a:t>
            </a:r>
            <a:endParaRPr lang="ru-RU" b="1" dirty="0"/>
          </a:p>
        </p:txBody>
      </p:sp>
      <p:pic>
        <p:nvPicPr>
          <p:cNvPr id="7" name="Рисунок 6" descr="51019855_crilegeorgewashington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190" y="285728"/>
            <a:ext cx="3857652" cy="5447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913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8929718" cy="1143000"/>
          </a:xfrm>
        </p:spPr>
        <p:txBody>
          <a:bodyPr>
            <a:normAutofit fontScale="90000"/>
          </a:bodyPr>
          <a:lstStyle/>
          <a:p>
            <a:r>
              <a:rPr lang="uk-UA" dirty="0"/>
              <a:t> </a:t>
            </a:r>
            <a:r>
              <a:rPr lang="uk-UA" dirty="0" smtClean="0"/>
              <a:t>І</a:t>
            </a:r>
            <a:r>
              <a:rPr lang="en-US" dirty="0" smtClean="0"/>
              <a:t>V </a:t>
            </a:r>
            <a:r>
              <a:rPr lang="uk-UA" dirty="0" smtClean="0"/>
              <a:t>Період історії переливання крові</a:t>
            </a:r>
            <a:endParaRPr lang="uk-UA" dirty="0"/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642910" y="1785926"/>
            <a:ext cx="785814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 1935 р. на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Міжнародному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конгресі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переливання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крові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Римі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виступили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радянські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делегати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доповідями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 А. А.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Богомолець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- «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Стимулююча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дія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перелитої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крові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» та А. А.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Багдасаров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- «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Консервація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крові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».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У 1937 р.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відбувся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II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Міжнародний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конгрес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переливання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крові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Парижі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Делегатом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Радянського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Союзу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був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А. А.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Богомолець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41913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24" y="500042"/>
            <a:ext cx="7000924" cy="4706775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71868" y="5286388"/>
            <a:ext cx="5429288" cy="1357322"/>
          </a:xfrm>
        </p:spPr>
        <p:txBody>
          <a:bodyPr>
            <a:normAutofit/>
          </a:bodyPr>
          <a:lstStyle/>
          <a:p>
            <a:r>
              <a:rPr lang="uk-UA" sz="2800" dirty="0" smtClean="0"/>
              <a:t>Переливання крові під час операції у воєнний період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41913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uk-UA" dirty="0"/>
              <a:t> </a:t>
            </a:r>
            <a:r>
              <a:rPr lang="en-US" dirty="0" smtClean="0"/>
              <a:t>I</a:t>
            </a:r>
            <a:r>
              <a:rPr lang="uk-UA" dirty="0" smtClean="0"/>
              <a:t> Період історії переливання крові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4" y="1357298"/>
            <a:ext cx="3672408" cy="5052485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685800" y="1752601"/>
            <a:ext cx="3457572" cy="3890977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2844" y="2071678"/>
            <a:ext cx="485778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err="1" smtClean="0"/>
              <a:t>Гіппократ</a:t>
            </a:r>
            <a:r>
              <a:rPr lang="ru-RU" sz="3200" dirty="0" smtClean="0"/>
              <a:t> </a:t>
            </a:r>
            <a:r>
              <a:rPr lang="ru-RU" sz="3200" dirty="0" err="1" smtClean="0"/>
              <a:t>пропонував</a:t>
            </a:r>
            <a:r>
              <a:rPr lang="ru-RU" sz="3200" dirty="0" smtClean="0"/>
              <a:t> </a:t>
            </a:r>
            <a:r>
              <a:rPr lang="ru-RU" sz="3200" dirty="0" err="1" smtClean="0"/>
              <a:t>лікувати</a:t>
            </a:r>
            <a:r>
              <a:rPr lang="ru-RU" sz="3200" dirty="0" smtClean="0"/>
              <a:t> </a:t>
            </a:r>
            <a:r>
              <a:rPr lang="ru-RU" sz="3200" dirty="0" err="1" smtClean="0"/>
              <a:t>душевні</a:t>
            </a:r>
            <a:r>
              <a:rPr lang="ru-RU" sz="3200" dirty="0" smtClean="0"/>
              <a:t> </a:t>
            </a:r>
            <a:r>
              <a:rPr lang="ru-RU" sz="3200" dirty="0" err="1" smtClean="0"/>
              <a:t>хвороби</a:t>
            </a:r>
            <a:r>
              <a:rPr lang="ru-RU" sz="3200" dirty="0" smtClean="0"/>
              <a:t>, </a:t>
            </a:r>
            <a:r>
              <a:rPr lang="ru-RU" sz="3200" dirty="0" err="1" smtClean="0"/>
              <a:t>використовуючи</a:t>
            </a:r>
            <a:r>
              <a:rPr lang="ru-RU" sz="3200" dirty="0" smtClean="0"/>
              <a:t> кров.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931598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579296" cy="1143000"/>
          </a:xfrm>
        </p:spPr>
        <p:txBody>
          <a:bodyPr>
            <a:normAutofit fontScale="90000"/>
          </a:bodyPr>
          <a:lstStyle/>
          <a:p>
            <a:r>
              <a:rPr lang="uk-UA" dirty="0"/>
              <a:t> </a:t>
            </a:r>
            <a:r>
              <a:rPr lang="en-US" dirty="0" smtClean="0"/>
              <a:t>I</a:t>
            </a:r>
            <a:r>
              <a:rPr lang="uk-UA" dirty="0"/>
              <a:t>І</a:t>
            </a:r>
            <a:r>
              <a:rPr lang="uk-UA" dirty="0" smtClean="0"/>
              <a:t> Період історії переливання крові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4" y="1214422"/>
            <a:ext cx="3456384" cy="410668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143504" y="5357826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Вільям </a:t>
            </a:r>
            <a:r>
              <a:rPr lang="uk-UA" dirty="0" err="1" smtClean="0"/>
              <a:t>Гарвей</a:t>
            </a:r>
            <a:r>
              <a:rPr lang="uk-UA" dirty="0" smtClean="0"/>
              <a:t> (1578-1657)</a:t>
            </a:r>
            <a:endParaRPr lang="uk-UA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714348" y="1500174"/>
            <a:ext cx="4000528" cy="3929090"/>
          </a:xfrm>
          <a:prstGeom prst="rect">
            <a:avLst/>
          </a:prstGeom>
        </p:spPr>
        <p:txBody>
          <a:bodyPr vert="horz" rtlCol="0" anchor="ctr">
            <a:normAutofit fontScale="82500"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kumimoji="0" lang="uk-UA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uk-UA" sz="4000" dirty="0" smtClean="0"/>
              <a:t>Новий етап в історії переливання крові починається відкриттям В. </a:t>
            </a:r>
            <a:r>
              <a:rPr lang="uk-UA" sz="4000" dirty="0" err="1" smtClean="0"/>
              <a:t>Гарвеєм</a:t>
            </a:r>
            <a:r>
              <a:rPr lang="uk-UA" sz="4000" dirty="0" smtClean="0"/>
              <a:t> в 1628 р. двох кіл кровообігу.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735776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314" y="1357298"/>
            <a:ext cx="3414736" cy="465645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00628" y="6027003"/>
            <a:ext cx="32147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/>
              <a:t>Річард Ловер (1631-1691)</a:t>
            </a:r>
            <a:endParaRPr lang="uk-UA" sz="2400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28596" y="1500174"/>
            <a:ext cx="4000528" cy="392909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uk-UA" sz="3600" dirty="0" err="1" smtClean="0"/>
              <a:t>Річард</a:t>
            </a:r>
            <a:r>
              <a:rPr lang="uk-UA" sz="3600" dirty="0" smtClean="0"/>
              <a:t> </a:t>
            </a:r>
            <a:r>
              <a:rPr lang="uk-UA" sz="3600" dirty="0" err="1" smtClean="0"/>
              <a:t>Ловер</a:t>
            </a:r>
            <a:r>
              <a:rPr lang="uk-UA" sz="3600" dirty="0" smtClean="0"/>
              <a:t> здійснив перше переливання крові тварин</a:t>
            </a:r>
            <a:endParaRPr lang="ru-RU" sz="3600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625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12" y="0"/>
            <a:ext cx="3929090" cy="6188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310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9124" y="785794"/>
            <a:ext cx="4348400" cy="5500726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285720" y="1214422"/>
            <a:ext cx="4000528" cy="392909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3600" dirty="0" smtClean="0"/>
              <a:t>1667 р. </a:t>
            </a:r>
            <a:r>
              <a:rPr lang="ru-RU" sz="3600" dirty="0" err="1" smtClean="0"/>
              <a:t>французький</a:t>
            </a:r>
            <a:r>
              <a:rPr lang="ru-RU" sz="3600" dirty="0" smtClean="0"/>
              <a:t> </a:t>
            </a:r>
            <a:r>
              <a:rPr lang="ru-RU" sz="3600" dirty="0" err="1" smtClean="0"/>
              <a:t>вчений</a:t>
            </a:r>
            <a:r>
              <a:rPr lang="ru-RU" sz="3600" dirty="0" smtClean="0"/>
              <a:t> </a:t>
            </a:r>
            <a:r>
              <a:rPr lang="ru-RU" sz="3600" dirty="0" err="1" smtClean="0"/>
              <a:t>Д.Б.Дені</a:t>
            </a:r>
            <a:r>
              <a:rPr lang="ru-RU" sz="3600" dirty="0" smtClean="0"/>
              <a:t> </a:t>
            </a:r>
            <a:r>
              <a:rPr lang="ru-RU" sz="3600" dirty="0" err="1" smtClean="0"/>
              <a:t>здійснив</a:t>
            </a:r>
            <a:r>
              <a:rPr lang="ru-RU" sz="3600" dirty="0" smtClean="0"/>
              <a:t> перше </a:t>
            </a:r>
            <a:r>
              <a:rPr lang="ru-RU" sz="3600" dirty="0" err="1" smtClean="0"/>
              <a:t>переливання</a:t>
            </a:r>
            <a:r>
              <a:rPr lang="ru-RU" sz="3600" dirty="0" smtClean="0"/>
              <a:t> </a:t>
            </a:r>
            <a:r>
              <a:rPr lang="ru-RU" sz="3600" dirty="0" err="1" smtClean="0"/>
              <a:t>крові</a:t>
            </a:r>
            <a:r>
              <a:rPr lang="ru-RU" sz="3600" dirty="0" smtClean="0"/>
              <a:t> </a:t>
            </a:r>
            <a:r>
              <a:rPr lang="ru-RU" sz="3600" dirty="0" err="1" smtClean="0"/>
              <a:t>від</a:t>
            </a:r>
            <a:r>
              <a:rPr lang="ru-RU" sz="3600" dirty="0" smtClean="0"/>
              <a:t> </a:t>
            </a:r>
            <a:r>
              <a:rPr lang="ru-RU" sz="3600" dirty="0" err="1" smtClean="0"/>
              <a:t>тварини</a:t>
            </a:r>
            <a:r>
              <a:rPr lang="ru-RU" sz="3600" dirty="0" smtClean="0"/>
              <a:t> </a:t>
            </a:r>
            <a:r>
              <a:rPr lang="ru-RU" sz="3600" dirty="0" err="1" smtClean="0"/>
              <a:t>людині</a:t>
            </a:r>
            <a:r>
              <a:rPr lang="ru-RU" sz="3600" dirty="0" smtClean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753980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976" y="500042"/>
            <a:ext cx="7144775" cy="5286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211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857232"/>
            <a:ext cx="4286280" cy="4011618"/>
          </a:xfrm>
        </p:spPr>
        <p:txBody>
          <a:bodyPr>
            <a:normAutofit/>
          </a:bodyPr>
          <a:lstStyle/>
          <a:p>
            <a:r>
              <a:rPr lang="uk-UA" dirty="0"/>
              <a:t> </a:t>
            </a:r>
            <a:r>
              <a:rPr lang="uk-UA" sz="3100" dirty="0" smtClean="0"/>
              <a:t>У 1819 р. англієць Джеймс </a:t>
            </a:r>
            <a:r>
              <a:rPr lang="uk-UA" sz="3100" dirty="0" err="1" smtClean="0"/>
              <a:t>Бланделл</a:t>
            </a:r>
            <a:r>
              <a:rPr lang="uk-UA" sz="3100" dirty="0" smtClean="0"/>
              <a:t> (</a:t>
            </a:r>
            <a:r>
              <a:rPr lang="ru-RU" sz="3100" dirty="0" smtClean="0"/>
              <a:t>J</a:t>
            </a:r>
            <a:r>
              <a:rPr lang="uk-UA" sz="3100" dirty="0" smtClean="0"/>
              <a:t>.</a:t>
            </a:r>
            <a:r>
              <a:rPr lang="ru-RU" sz="3100" dirty="0" err="1" smtClean="0"/>
              <a:t>Blundell</a:t>
            </a:r>
            <a:r>
              <a:rPr lang="uk-UA" sz="3100" dirty="0" smtClean="0"/>
              <a:t>, 1790-1877) вперше в історії здійснив переливання крові від людини людині.</a:t>
            </a:r>
            <a:endParaRPr lang="uk-UA" sz="31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76" y="642918"/>
            <a:ext cx="3996666" cy="492922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714876" y="5643578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Джеймс </a:t>
            </a:r>
            <a:r>
              <a:rPr lang="uk-UA" dirty="0" err="1" smtClean="0"/>
              <a:t>Бланделл</a:t>
            </a:r>
            <a:r>
              <a:rPr lang="uk-UA" dirty="0" smtClean="0"/>
              <a:t> (1790-1877)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75114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32" y="642918"/>
            <a:ext cx="6356909" cy="5214950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500034" y="1285860"/>
            <a:ext cx="3643338" cy="4714908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uk-UA" sz="3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Спеціально сконструйований </a:t>
            </a:r>
            <a:r>
              <a:rPr kumimoji="0" lang="uk-UA" sz="31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Бланделлом</a:t>
            </a:r>
            <a:r>
              <a:rPr kumimoji="0" lang="uk-UA" sz="3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апарат для переливання крові</a:t>
            </a:r>
            <a:endParaRPr kumimoji="0" lang="uk-UA" sz="3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8870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357</TotalTime>
  <Words>296</Words>
  <Application>Microsoft Office PowerPoint</Application>
  <PresentationFormat>Экран (4:3)</PresentationFormat>
  <Paragraphs>26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Открытая</vt:lpstr>
      <vt:lpstr>Тема: «Історія трансфузіології»</vt:lpstr>
      <vt:lpstr> I Період історії переливання крові</vt:lpstr>
      <vt:lpstr> IІ Період історії переливання крові</vt:lpstr>
      <vt:lpstr>Презентация PowerPoint</vt:lpstr>
      <vt:lpstr>Презентация PowerPoint</vt:lpstr>
      <vt:lpstr>Презентация PowerPoint</vt:lpstr>
      <vt:lpstr>Презентация PowerPoint</vt:lpstr>
      <vt:lpstr> У 1819 р. англієць Джеймс Бланделл (J.Blundell, 1790-1877) вперше в історії здійснив переливання крові від людини людині.</vt:lpstr>
      <vt:lpstr>Презентация PowerPoint</vt:lpstr>
      <vt:lpstr>Презентация PowerPoint</vt:lpstr>
      <vt:lpstr> ІIІ Період історії переливання крові</vt:lpstr>
      <vt:lpstr>Презентация PowerPoint</vt:lpstr>
      <vt:lpstr> ІV Період історії переливання крові</vt:lpstr>
      <vt:lpstr>Переливання крові під час операції у воєнний період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Історія трансфузіології</dc:title>
  <dc:creator>Pavilion</dc:creator>
  <cp:lastModifiedBy>Pavilion</cp:lastModifiedBy>
  <cp:revision>27</cp:revision>
  <dcterms:created xsi:type="dcterms:W3CDTF">2013-10-15T09:53:12Z</dcterms:created>
  <dcterms:modified xsi:type="dcterms:W3CDTF">2013-10-17T07:10:38Z</dcterms:modified>
</cp:coreProperties>
</file>