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91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1" autoAdjust="0"/>
    <p:restoredTop sz="94660"/>
  </p:normalViewPr>
  <p:slideViewPr>
    <p:cSldViewPr>
      <p:cViewPr varScale="1">
        <p:scale>
          <a:sx n="51" d="100"/>
          <a:sy n="51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DBEF27-D7A0-45FD-8C55-394F19259B4C}" type="doc">
      <dgm:prSet loTypeId="urn:microsoft.com/office/officeart/2005/8/layout/hierarchy1" loCatId="hierarchy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34280C58-3C7D-4CCF-B279-813682A7E63E}">
      <dgm:prSet phldrT="[Текст]"/>
      <dgm:spPr/>
      <dgm:t>
        <a:bodyPr/>
        <a:lstStyle/>
        <a:p>
          <a:r>
            <a:rPr lang="uk-UA" dirty="0" smtClean="0"/>
            <a:t>Лікування портальної гіпертензії</a:t>
          </a:r>
          <a:endParaRPr lang="ru-RU" dirty="0"/>
        </a:p>
      </dgm:t>
    </dgm:pt>
    <dgm:pt modelId="{AE3E41A0-31CF-4108-8980-D01FF83CD0C9}" type="parTrans" cxnId="{2E8CBFAE-1ED9-4C3A-AA6D-2BB634F96573}">
      <dgm:prSet/>
      <dgm:spPr/>
      <dgm:t>
        <a:bodyPr/>
        <a:lstStyle/>
        <a:p>
          <a:endParaRPr lang="ru-RU"/>
        </a:p>
      </dgm:t>
    </dgm:pt>
    <dgm:pt modelId="{D14E3538-F7B6-481F-9D3B-6F673610D0DB}" type="sibTrans" cxnId="{2E8CBFAE-1ED9-4C3A-AA6D-2BB634F96573}">
      <dgm:prSet/>
      <dgm:spPr/>
      <dgm:t>
        <a:bodyPr/>
        <a:lstStyle/>
        <a:p>
          <a:endParaRPr lang="ru-RU"/>
        </a:p>
      </dgm:t>
    </dgm:pt>
    <dgm:pt modelId="{526B294B-8AE7-4B34-92E2-BAF604658747}">
      <dgm:prSet phldrT="[Текст]"/>
      <dgm:spPr/>
      <dgm:t>
        <a:bodyPr/>
        <a:lstStyle/>
        <a:p>
          <a:r>
            <a:rPr lang="uk-UA" dirty="0" smtClean="0"/>
            <a:t>Консервативне </a:t>
          </a:r>
          <a:endParaRPr lang="ru-RU" dirty="0"/>
        </a:p>
      </dgm:t>
    </dgm:pt>
    <dgm:pt modelId="{BB61AE59-B2ED-463F-8934-DAC98D1E24D0}" type="parTrans" cxnId="{CBA7B5E4-A64C-4EDF-AAEA-CD51872000D2}">
      <dgm:prSet/>
      <dgm:spPr/>
      <dgm:t>
        <a:bodyPr/>
        <a:lstStyle/>
        <a:p>
          <a:endParaRPr lang="ru-RU"/>
        </a:p>
      </dgm:t>
    </dgm:pt>
    <dgm:pt modelId="{45F8114A-2F45-44F9-B3EE-5B799D582DAB}" type="sibTrans" cxnId="{CBA7B5E4-A64C-4EDF-AAEA-CD51872000D2}">
      <dgm:prSet/>
      <dgm:spPr/>
      <dgm:t>
        <a:bodyPr/>
        <a:lstStyle/>
        <a:p>
          <a:endParaRPr lang="ru-RU"/>
        </a:p>
      </dgm:t>
    </dgm:pt>
    <dgm:pt modelId="{4A44B61E-066B-4C6E-A5A0-58F1EB66AE6D}">
      <dgm:prSet phldrT="[Текст]"/>
      <dgm:spPr/>
      <dgm:t>
        <a:bodyPr/>
        <a:lstStyle/>
        <a:p>
          <a:r>
            <a:rPr lang="uk-UA" dirty="0" smtClean="0"/>
            <a:t>Хірургічне </a:t>
          </a:r>
          <a:endParaRPr lang="ru-RU" dirty="0"/>
        </a:p>
      </dgm:t>
    </dgm:pt>
    <dgm:pt modelId="{B2F1B297-69D9-41A3-95EA-B37B27EAE0BE}" type="parTrans" cxnId="{5CFB22A6-EF24-48DA-8AD5-1B55774D3DB6}">
      <dgm:prSet/>
      <dgm:spPr/>
      <dgm:t>
        <a:bodyPr/>
        <a:lstStyle/>
        <a:p>
          <a:endParaRPr lang="ru-RU"/>
        </a:p>
      </dgm:t>
    </dgm:pt>
    <dgm:pt modelId="{A5E63DCF-D77C-4E29-A062-0CF3252AB6B6}" type="sibTrans" cxnId="{5CFB22A6-EF24-48DA-8AD5-1B55774D3DB6}">
      <dgm:prSet/>
      <dgm:spPr/>
      <dgm:t>
        <a:bodyPr/>
        <a:lstStyle/>
        <a:p>
          <a:endParaRPr lang="ru-RU"/>
        </a:p>
      </dgm:t>
    </dgm:pt>
    <dgm:pt modelId="{89C64240-9407-4821-A13C-359B9FD7886F}" type="pres">
      <dgm:prSet presAssocID="{BEDBEF27-D7A0-45FD-8C55-394F19259B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AB8C19-1917-4BAE-B02A-C09CA01019AC}" type="pres">
      <dgm:prSet presAssocID="{34280C58-3C7D-4CCF-B279-813682A7E63E}" presName="hierRoot1" presStyleCnt="0"/>
      <dgm:spPr/>
    </dgm:pt>
    <dgm:pt modelId="{2AB2850C-61FD-47B4-ACF9-D3E685C4526E}" type="pres">
      <dgm:prSet presAssocID="{34280C58-3C7D-4CCF-B279-813682A7E63E}" presName="composite" presStyleCnt="0"/>
      <dgm:spPr/>
    </dgm:pt>
    <dgm:pt modelId="{4C62726B-7214-4F9C-BABB-B3481EE72867}" type="pres">
      <dgm:prSet presAssocID="{34280C58-3C7D-4CCF-B279-813682A7E63E}" presName="background" presStyleLbl="node0" presStyleIdx="0" presStyleCnt="1"/>
      <dgm:spPr/>
    </dgm:pt>
    <dgm:pt modelId="{3A07EACF-7FD4-4E90-981F-7AC82124D5E2}" type="pres">
      <dgm:prSet presAssocID="{34280C58-3C7D-4CCF-B279-813682A7E63E}" presName="text" presStyleLbl="fgAcc0" presStyleIdx="0" presStyleCnt="1" custScaleX="2133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6C725B-77EF-4192-8445-5D87E33E6BBA}" type="pres">
      <dgm:prSet presAssocID="{34280C58-3C7D-4CCF-B279-813682A7E63E}" presName="hierChild2" presStyleCnt="0"/>
      <dgm:spPr/>
    </dgm:pt>
    <dgm:pt modelId="{8BC74426-70A5-4356-9EC2-F5E262757BD9}" type="pres">
      <dgm:prSet presAssocID="{BB61AE59-B2ED-463F-8934-DAC98D1E24D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A8D2C87-B928-412B-A1FE-8C8C12D94BA0}" type="pres">
      <dgm:prSet presAssocID="{526B294B-8AE7-4B34-92E2-BAF604658747}" presName="hierRoot2" presStyleCnt="0"/>
      <dgm:spPr/>
    </dgm:pt>
    <dgm:pt modelId="{2C9CF0FB-FD06-45B0-95DB-89A398207FAB}" type="pres">
      <dgm:prSet presAssocID="{526B294B-8AE7-4B34-92E2-BAF604658747}" presName="composite2" presStyleCnt="0"/>
      <dgm:spPr/>
    </dgm:pt>
    <dgm:pt modelId="{FFE3B904-45B0-4274-9E26-51E43498181F}" type="pres">
      <dgm:prSet presAssocID="{526B294B-8AE7-4B34-92E2-BAF604658747}" presName="background2" presStyleLbl="node2" presStyleIdx="0" presStyleCnt="2"/>
      <dgm:spPr/>
    </dgm:pt>
    <dgm:pt modelId="{11FF91E0-2B65-4F41-AA4B-0C924E4BBBA7}" type="pres">
      <dgm:prSet presAssocID="{526B294B-8AE7-4B34-92E2-BAF60465874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97C1D9-94CE-4721-A1D7-425EB4442B56}" type="pres">
      <dgm:prSet presAssocID="{526B294B-8AE7-4B34-92E2-BAF604658747}" presName="hierChild3" presStyleCnt="0"/>
      <dgm:spPr/>
    </dgm:pt>
    <dgm:pt modelId="{32A09CCE-5A9C-4B26-AEBF-97AB365A6833}" type="pres">
      <dgm:prSet presAssocID="{B2F1B297-69D9-41A3-95EA-B37B27EAE0B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8C8F887-B87B-4ED1-B02A-513B6D189BBA}" type="pres">
      <dgm:prSet presAssocID="{4A44B61E-066B-4C6E-A5A0-58F1EB66AE6D}" presName="hierRoot2" presStyleCnt="0"/>
      <dgm:spPr/>
    </dgm:pt>
    <dgm:pt modelId="{8A32CAA6-2AB2-4589-BBD5-6006971DBC6A}" type="pres">
      <dgm:prSet presAssocID="{4A44B61E-066B-4C6E-A5A0-58F1EB66AE6D}" presName="composite2" presStyleCnt="0"/>
      <dgm:spPr/>
    </dgm:pt>
    <dgm:pt modelId="{24F92052-3998-4125-8848-2D97A31A1FDF}" type="pres">
      <dgm:prSet presAssocID="{4A44B61E-066B-4C6E-A5A0-58F1EB66AE6D}" presName="background2" presStyleLbl="node2" presStyleIdx="1" presStyleCnt="2"/>
      <dgm:spPr/>
    </dgm:pt>
    <dgm:pt modelId="{31F9A7AB-0F36-4B82-869D-8B76D2EAD6AA}" type="pres">
      <dgm:prSet presAssocID="{4A44B61E-066B-4C6E-A5A0-58F1EB66AE6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890485-638B-47AC-A8A5-D69814F5F68A}" type="pres">
      <dgm:prSet presAssocID="{4A44B61E-066B-4C6E-A5A0-58F1EB66AE6D}" presName="hierChild3" presStyleCnt="0"/>
      <dgm:spPr/>
    </dgm:pt>
  </dgm:ptLst>
  <dgm:cxnLst>
    <dgm:cxn modelId="{1E9B688A-E740-48C5-B154-6F072257C345}" type="presOf" srcId="{4A44B61E-066B-4C6E-A5A0-58F1EB66AE6D}" destId="{31F9A7AB-0F36-4B82-869D-8B76D2EAD6AA}" srcOrd="0" destOrd="0" presId="urn:microsoft.com/office/officeart/2005/8/layout/hierarchy1"/>
    <dgm:cxn modelId="{30B64B7B-29C2-4E8C-A320-B3B472D673EB}" type="presOf" srcId="{B2F1B297-69D9-41A3-95EA-B37B27EAE0BE}" destId="{32A09CCE-5A9C-4B26-AEBF-97AB365A6833}" srcOrd="0" destOrd="0" presId="urn:microsoft.com/office/officeart/2005/8/layout/hierarchy1"/>
    <dgm:cxn modelId="{5CFB22A6-EF24-48DA-8AD5-1B55774D3DB6}" srcId="{34280C58-3C7D-4CCF-B279-813682A7E63E}" destId="{4A44B61E-066B-4C6E-A5A0-58F1EB66AE6D}" srcOrd="1" destOrd="0" parTransId="{B2F1B297-69D9-41A3-95EA-B37B27EAE0BE}" sibTransId="{A5E63DCF-D77C-4E29-A062-0CF3252AB6B6}"/>
    <dgm:cxn modelId="{80D3B587-D6C0-47F2-BD83-0001D2E5C632}" type="presOf" srcId="{BEDBEF27-D7A0-45FD-8C55-394F19259B4C}" destId="{89C64240-9407-4821-A13C-359B9FD7886F}" srcOrd="0" destOrd="0" presId="urn:microsoft.com/office/officeart/2005/8/layout/hierarchy1"/>
    <dgm:cxn modelId="{1DF47299-8DC5-452E-9B0D-B04CDFD55ACD}" type="presOf" srcId="{34280C58-3C7D-4CCF-B279-813682A7E63E}" destId="{3A07EACF-7FD4-4E90-981F-7AC82124D5E2}" srcOrd="0" destOrd="0" presId="urn:microsoft.com/office/officeart/2005/8/layout/hierarchy1"/>
    <dgm:cxn modelId="{2E8CBFAE-1ED9-4C3A-AA6D-2BB634F96573}" srcId="{BEDBEF27-D7A0-45FD-8C55-394F19259B4C}" destId="{34280C58-3C7D-4CCF-B279-813682A7E63E}" srcOrd="0" destOrd="0" parTransId="{AE3E41A0-31CF-4108-8980-D01FF83CD0C9}" sibTransId="{D14E3538-F7B6-481F-9D3B-6F673610D0DB}"/>
    <dgm:cxn modelId="{9764EB90-A86C-42E2-9531-B4B4090CA5C8}" type="presOf" srcId="{526B294B-8AE7-4B34-92E2-BAF604658747}" destId="{11FF91E0-2B65-4F41-AA4B-0C924E4BBBA7}" srcOrd="0" destOrd="0" presId="urn:microsoft.com/office/officeart/2005/8/layout/hierarchy1"/>
    <dgm:cxn modelId="{CBA7B5E4-A64C-4EDF-AAEA-CD51872000D2}" srcId="{34280C58-3C7D-4CCF-B279-813682A7E63E}" destId="{526B294B-8AE7-4B34-92E2-BAF604658747}" srcOrd="0" destOrd="0" parTransId="{BB61AE59-B2ED-463F-8934-DAC98D1E24D0}" sibTransId="{45F8114A-2F45-44F9-B3EE-5B799D582DAB}"/>
    <dgm:cxn modelId="{A204F2D4-DBD7-4F50-BF14-49FCD831DC30}" type="presOf" srcId="{BB61AE59-B2ED-463F-8934-DAC98D1E24D0}" destId="{8BC74426-70A5-4356-9EC2-F5E262757BD9}" srcOrd="0" destOrd="0" presId="urn:microsoft.com/office/officeart/2005/8/layout/hierarchy1"/>
    <dgm:cxn modelId="{7F1DCFDF-BA2E-4BBB-8ECC-0C977FBCEB44}" type="presParOf" srcId="{89C64240-9407-4821-A13C-359B9FD7886F}" destId="{63AB8C19-1917-4BAE-B02A-C09CA01019AC}" srcOrd="0" destOrd="0" presId="urn:microsoft.com/office/officeart/2005/8/layout/hierarchy1"/>
    <dgm:cxn modelId="{50951B56-A7E7-4935-8993-D282BCB5E0EA}" type="presParOf" srcId="{63AB8C19-1917-4BAE-B02A-C09CA01019AC}" destId="{2AB2850C-61FD-47B4-ACF9-D3E685C4526E}" srcOrd="0" destOrd="0" presId="urn:microsoft.com/office/officeart/2005/8/layout/hierarchy1"/>
    <dgm:cxn modelId="{0562F063-19A5-4472-9E2E-A6A3EE274C77}" type="presParOf" srcId="{2AB2850C-61FD-47B4-ACF9-D3E685C4526E}" destId="{4C62726B-7214-4F9C-BABB-B3481EE72867}" srcOrd="0" destOrd="0" presId="urn:microsoft.com/office/officeart/2005/8/layout/hierarchy1"/>
    <dgm:cxn modelId="{712E9BCE-46F0-4B22-96D4-7A78C3753285}" type="presParOf" srcId="{2AB2850C-61FD-47B4-ACF9-D3E685C4526E}" destId="{3A07EACF-7FD4-4E90-981F-7AC82124D5E2}" srcOrd="1" destOrd="0" presId="urn:microsoft.com/office/officeart/2005/8/layout/hierarchy1"/>
    <dgm:cxn modelId="{956905F8-3DCB-4F55-B33E-3DECBA6F3C88}" type="presParOf" srcId="{63AB8C19-1917-4BAE-B02A-C09CA01019AC}" destId="{FD6C725B-77EF-4192-8445-5D87E33E6BBA}" srcOrd="1" destOrd="0" presId="urn:microsoft.com/office/officeart/2005/8/layout/hierarchy1"/>
    <dgm:cxn modelId="{C41246A0-9F4F-4556-8F5D-3E38F0A232EC}" type="presParOf" srcId="{FD6C725B-77EF-4192-8445-5D87E33E6BBA}" destId="{8BC74426-70A5-4356-9EC2-F5E262757BD9}" srcOrd="0" destOrd="0" presId="urn:microsoft.com/office/officeart/2005/8/layout/hierarchy1"/>
    <dgm:cxn modelId="{4388AE0D-DE62-4E1D-9887-48394A039888}" type="presParOf" srcId="{FD6C725B-77EF-4192-8445-5D87E33E6BBA}" destId="{2A8D2C87-B928-412B-A1FE-8C8C12D94BA0}" srcOrd="1" destOrd="0" presId="urn:microsoft.com/office/officeart/2005/8/layout/hierarchy1"/>
    <dgm:cxn modelId="{E697FECC-E4B7-42EA-9705-18198A75BD1D}" type="presParOf" srcId="{2A8D2C87-B928-412B-A1FE-8C8C12D94BA0}" destId="{2C9CF0FB-FD06-45B0-95DB-89A398207FAB}" srcOrd="0" destOrd="0" presId="urn:microsoft.com/office/officeart/2005/8/layout/hierarchy1"/>
    <dgm:cxn modelId="{9E8EFE7A-D7F3-4A9B-8CBE-4E01F18FBBC7}" type="presParOf" srcId="{2C9CF0FB-FD06-45B0-95DB-89A398207FAB}" destId="{FFE3B904-45B0-4274-9E26-51E43498181F}" srcOrd="0" destOrd="0" presId="urn:microsoft.com/office/officeart/2005/8/layout/hierarchy1"/>
    <dgm:cxn modelId="{C4EB38FA-77B2-4243-93F6-35AA11083536}" type="presParOf" srcId="{2C9CF0FB-FD06-45B0-95DB-89A398207FAB}" destId="{11FF91E0-2B65-4F41-AA4B-0C924E4BBBA7}" srcOrd="1" destOrd="0" presId="urn:microsoft.com/office/officeart/2005/8/layout/hierarchy1"/>
    <dgm:cxn modelId="{71BD2FA7-09A8-48C0-A628-75A53678CE11}" type="presParOf" srcId="{2A8D2C87-B928-412B-A1FE-8C8C12D94BA0}" destId="{F597C1D9-94CE-4721-A1D7-425EB4442B56}" srcOrd="1" destOrd="0" presId="urn:microsoft.com/office/officeart/2005/8/layout/hierarchy1"/>
    <dgm:cxn modelId="{87530370-4F96-4F45-964C-BD83EC5DBA7D}" type="presParOf" srcId="{FD6C725B-77EF-4192-8445-5D87E33E6BBA}" destId="{32A09CCE-5A9C-4B26-AEBF-97AB365A6833}" srcOrd="2" destOrd="0" presId="urn:microsoft.com/office/officeart/2005/8/layout/hierarchy1"/>
    <dgm:cxn modelId="{F3A86FDC-ADEF-4AA7-AD41-90152036AF96}" type="presParOf" srcId="{FD6C725B-77EF-4192-8445-5D87E33E6BBA}" destId="{78C8F887-B87B-4ED1-B02A-513B6D189BBA}" srcOrd="3" destOrd="0" presId="urn:microsoft.com/office/officeart/2005/8/layout/hierarchy1"/>
    <dgm:cxn modelId="{9D9DF9D6-5411-4586-8ED6-9EC32CDA4217}" type="presParOf" srcId="{78C8F887-B87B-4ED1-B02A-513B6D189BBA}" destId="{8A32CAA6-2AB2-4589-BBD5-6006971DBC6A}" srcOrd="0" destOrd="0" presId="urn:microsoft.com/office/officeart/2005/8/layout/hierarchy1"/>
    <dgm:cxn modelId="{73B30344-3D97-430A-894D-AB5880C99B11}" type="presParOf" srcId="{8A32CAA6-2AB2-4589-BBD5-6006971DBC6A}" destId="{24F92052-3998-4125-8848-2D97A31A1FDF}" srcOrd="0" destOrd="0" presId="urn:microsoft.com/office/officeart/2005/8/layout/hierarchy1"/>
    <dgm:cxn modelId="{BE99AAC3-D06E-4E0A-AC68-C19D1FDECE7D}" type="presParOf" srcId="{8A32CAA6-2AB2-4589-BBD5-6006971DBC6A}" destId="{31F9A7AB-0F36-4B82-869D-8B76D2EAD6AA}" srcOrd="1" destOrd="0" presId="urn:microsoft.com/office/officeart/2005/8/layout/hierarchy1"/>
    <dgm:cxn modelId="{32C61FF9-416D-4AE3-93A7-6D63757AD0C7}" type="presParOf" srcId="{78C8F887-B87B-4ED1-B02A-513B6D189BBA}" destId="{FB890485-638B-47AC-A8A5-D69814F5F6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09CCE-5A9C-4B26-AEBF-97AB365A6833}">
      <dsp:nvSpPr>
        <dsp:cNvPr id="0" name=""/>
        <dsp:cNvSpPr/>
      </dsp:nvSpPr>
      <dsp:spPr>
        <a:xfrm>
          <a:off x="3920512" y="2222905"/>
          <a:ext cx="2137164" cy="1017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3121"/>
              </a:lnTo>
              <a:lnTo>
                <a:pt x="2137164" y="693121"/>
              </a:lnTo>
              <a:lnTo>
                <a:pt x="2137164" y="1017095"/>
              </a:lnTo>
            </a:path>
          </a:pathLst>
        </a:custGeom>
        <a:noFill/>
        <a:ln w="952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C74426-70A5-4356-9EC2-F5E262757BD9}">
      <dsp:nvSpPr>
        <dsp:cNvPr id="0" name=""/>
        <dsp:cNvSpPr/>
      </dsp:nvSpPr>
      <dsp:spPr>
        <a:xfrm>
          <a:off x="1783347" y="2222905"/>
          <a:ext cx="2137164" cy="1017095"/>
        </a:xfrm>
        <a:custGeom>
          <a:avLst/>
          <a:gdLst/>
          <a:ahLst/>
          <a:cxnLst/>
          <a:rect l="0" t="0" r="0" b="0"/>
          <a:pathLst>
            <a:path>
              <a:moveTo>
                <a:pt x="2137164" y="0"/>
              </a:moveTo>
              <a:lnTo>
                <a:pt x="2137164" y="693121"/>
              </a:lnTo>
              <a:lnTo>
                <a:pt x="0" y="693121"/>
              </a:lnTo>
              <a:lnTo>
                <a:pt x="0" y="1017095"/>
              </a:lnTo>
            </a:path>
          </a:pathLst>
        </a:custGeom>
        <a:noFill/>
        <a:ln w="952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2726B-7214-4F9C-BABB-B3481EE72867}">
      <dsp:nvSpPr>
        <dsp:cNvPr id="0" name=""/>
        <dsp:cNvSpPr/>
      </dsp:nvSpPr>
      <dsp:spPr>
        <a:xfrm>
          <a:off x="189862" y="2197"/>
          <a:ext cx="7461299" cy="2220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07EACF-7FD4-4E90-981F-7AC82124D5E2}">
      <dsp:nvSpPr>
        <dsp:cNvPr id="0" name=""/>
        <dsp:cNvSpPr/>
      </dsp:nvSpPr>
      <dsp:spPr>
        <a:xfrm>
          <a:off x="578437" y="371343"/>
          <a:ext cx="7461299" cy="2220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Лікування портальної гіпертензії</a:t>
          </a:r>
          <a:endParaRPr lang="ru-RU" sz="3800" kern="1200" dirty="0"/>
        </a:p>
      </dsp:txBody>
      <dsp:txXfrm>
        <a:off x="643479" y="436385"/>
        <a:ext cx="7331215" cy="2090624"/>
      </dsp:txXfrm>
    </dsp:sp>
    <dsp:sp modelId="{FFE3B904-45B0-4274-9E26-51E43498181F}">
      <dsp:nvSpPr>
        <dsp:cNvPr id="0" name=""/>
        <dsp:cNvSpPr/>
      </dsp:nvSpPr>
      <dsp:spPr>
        <a:xfrm>
          <a:off x="34758" y="3240001"/>
          <a:ext cx="3497178" cy="2220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FF91E0-2B65-4F41-AA4B-0C924E4BBBA7}">
      <dsp:nvSpPr>
        <dsp:cNvPr id="0" name=""/>
        <dsp:cNvSpPr/>
      </dsp:nvSpPr>
      <dsp:spPr>
        <a:xfrm>
          <a:off x="423334" y="3609147"/>
          <a:ext cx="3497178" cy="2220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Консервативне </a:t>
          </a:r>
          <a:endParaRPr lang="ru-RU" sz="3800" kern="1200" dirty="0"/>
        </a:p>
      </dsp:txBody>
      <dsp:txXfrm>
        <a:off x="488376" y="3674189"/>
        <a:ext cx="3367094" cy="2090624"/>
      </dsp:txXfrm>
    </dsp:sp>
    <dsp:sp modelId="{24F92052-3998-4125-8848-2D97A31A1FDF}">
      <dsp:nvSpPr>
        <dsp:cNvPr id="0" name=""/>
        <dsp:cNvSpPr/>
      </dsp:nvSpPr>
      <dsp:spPr>
        <a:xfrm>
          <a:off x="4309087" y="3240001"/>
          <a:ext cx="3497178" cy="2220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F9A7AB-0F36-4B82-869D-8B76D2EAD6AA}">
      <dsp:nvSpPr>
        <dsp:cNvPr id="0" name=""/>
        <dsp:cNvSpPr/>
      </dsp:nvSpPr>
      <dsp:spPr>
        <a:xfrm>
          <a:off x="4697663" y="3609147"/>
          <a:ext cx="3497178" cy="2220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Хірургічне </a:t>
          </a:r>
          <a:endParaRPr lang="ru-RU" sz="3800" kern="1200" dirty="0"/>
        </a:p>
      </dsp:txBody>
      <dsp:txXfrm>
        <a:off x="4762705" y="3674189"/>
        <a:ext cx="3367094" cy="2090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6B03-F851-44F9-9865-D94BC4B3182E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A3C-8CBB-4D4D-A3A8-494751170FD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6B03-F851-44F9-9865-D94BC4B3182E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A3C-8CBB-4D4D-A3A8-494751170F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6B03-F851-44F9-9865-D94BC4B3182E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A3C-8CBB-4D4D-A3A8-494751170F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6B03-F851-44F9-9865-D94BC4B3182E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A3C-8CBB-4D4D-A3A8-494751170F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6B03-F851-44F9-9865-D94BC4B3182E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D5EDA3C-8CBB-4D4D-A3A8-494751170FD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6B03-F851-44F9-9865-D94BC4B3182E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A3C-8CBB-4D4D-A3A8-494751170F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6B03-F851-44F9-9865-D94BC4B3182E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A3C-8CBB-4D4D-A3A8-494751170F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6B03-F851-44F9-9865-D94BC4B3182E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A3C-8CBB-4D4D-A3A8-494751170F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6B03-F851-44F9-9865-D94BC4B3182E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A3C-8CBB-4D4D-A3A8-494751170F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6B03-F851-44F9-9865-D94BC4B3182E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A3C-8CBB-4D4D-A3A8-494751170F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6B03-F851-44F9-9865-D94BC4B3182E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A3C-8CBB-4D4D-A3A8-494751170F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9796B03-F851-44F9-9865-D94BC4B3182E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5EDA3C-8CBB-4D4D-A3A8-494751170FD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i="1" cap="none" dirty="0" smtClean="0">
                <a:solidFill>
                  <a:schemeClr val="tx2">
                    <a:lumMod val="10000"/>
                  </a:schemeClr>
                </a:solidFill>
              </a:rPr>
              <a:t>Лікування цирозу печінки та портальної гіпертензії</a:t>
            </a:r>
            <a:endParaRPr lang="ru-RU" i="1" cap="none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0157" y="5105400"/>
            <a:ext cx="6400800" cy="1752600"/>
          </a:xfrm>
        </p:spPr>
        <p:txBody>
          <a:bodyPr/>
          <a:lstStyle/>
          <a:p>
            <a:r>
              <a:rPr lang="uk-UA" dirty="0" smtClean="0"/>
              <a:t>Підготувала </a:t>
            </a:r>
          </a:p>
          <a:p>
            <a:r>
              <a:rPr lang="uk-UA" dirty="0" smtClean="0"/>
              <a:t>студентка 2-б групи </a:t>
            </a:r>
            <a:r>
              <a:rPr lang="en-US" dirty="0" smtClean="0"/>
              <a:t>V </a:t>
            </a:r>
            <a:r>
              <a:rPr lang="uk-UA" dirty="0" smtClean="0"/>
              <a:t>курсу</a:t>
            </a:r>
          </a:p>
          <a:p>
            <a:r>
              <a:rPr lang="uk-UA" dirty="0" smtClean="0"/>
              <a:t>Ткачук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8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Техологія</a:t>
            </a:r>
            <a:r>
              <a:rPr lang="uk-UA" dirty="0" smtClean="0"/>
              <a:t> виготовлення фібринового клею (ФК) для ЕФКО </a:t>
            </a:r>
            <a:endParaRPr lang="ru-RU" dirty="0"/>
          </a:p>
        </p:txBody>
      </p:sp>
      <p:pic>
        <p:nvPicPr>
          <p:cNvPr id="4" name="Picture 2" descr="C:\Documents and Settings\User\Desktop\Фибринный Клей ФК\Imag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341438"/>
            <a:ext cx="4295775" cy="3221037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84313"/>
            <a:ext cx="31686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User\Desktop\Фибринный Клей ФК\Imag3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97425"/>
            <a:ext cx="19685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:\Documents and Settings\User\Desktop\Фибринный Клей ФК\Imag3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797425"/>
            <a:ext cx="2005012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:\Documents and Settings\User\Desktop\Фибринный Клей ФК\Imag3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97425"/>
            <a:ext cx="1992313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C:\Documents and Settings\User\Desktop\Фибринный Клей ФК\Imag31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797425"/>
            <a:ext cx="20161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08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Механізм полімеризації фібринного клею (ФК)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865347"/>
              </p:ext>
            </p:extLst>
          </p:nvPr>
        </p:nvGraphicFramePr>
        <p:xfrm>
          <a:off x="467544" y="1628775"/>
          <a:ext cx="8136903" cy="442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Слайд" r:id="rId3" imgW="5105520" imgH="3390840" progId="PowerPoint.Slide.8">
                  <p:embed/>
                </p:oleObj>
              </mc:Choice>
              <mc:Fallback>
                <p:oleObj name="Слайд" r:id="rId3" imgW="5105520" imgH="3390840" progId="PowerPoint.Slide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628775"/>
                        <a:ext cx="8136903" cy="442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72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Загальний вигляд </a:t>
            </a:r>
            <a:r>
              <a:rPr lang="uk-UA" dirty="0" err="1" smtClean="0"/>
              <a:t>фіброезофагогастроскопа</a:t>
            </a:r>
            <a:r>
              <a:rPr lang="uk-UA" dirty="0" smtClean="0"/>
              <a:t> із введеним катетером для ЕФКО</a:t>
            </a:r>
            <a:endParaRPr lang="ru-RU" dirty="0"/>
          </a:p>
        </p:txBody>
      </p:sp>
      <p:pic>
        <p:nvPicPr>
          <p:cNvPr id="4" name="Picture 2" descr="C:\WINDOWS\Рабочий стол\1.jpg"/>
          <p:cNvPicPr>
            <a:picLocks noChangeAspect="1" noChangeArrowheads="1"/>
          </p:cNvPicPr>
          <p:nvPr/>
        </p:nvPicPr>
        <p:blipFill>
          <a:blip r:embed="rId2">
            <a:lum bright="-22000" contrast="-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2060575"/>
            <a:ext cx="6984775" cy="458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ЕФКО при кровотечі із ВРВС</a:t>
            </a:r>
            <a:endParaRPr lang="ru-RU" dirty="0"/>
          </a:p>
        </p:txBody>
      </p:sp>
      <p:pic>
        <p:nvPicPr>
          <p:cNvPr id="4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65400"/>
            <a:ext cx="2808287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565400"/>
            <a:ext cx="244951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565400"/>
            <a:ext cx="24384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95288" y="5392738"/>
            <a:ext cx="8532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Струйное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Крововотечение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B.-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Момент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Иньекции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ФК    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C.-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Окклюзированная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Вена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из ВРВП (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Forrest I A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                 в кровоточащую вену             (ФК пломба в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вариксе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Печінкова </a:t>
            </a:r>
            <a:r>
              <a:rPr lang="uk-UA" dirty="0" err="1" smtClean="0"/>
              <a:t>енцефалопатія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Дієта з обмеженням або виключенням білка</a:t>
            </a:r>
            <a:r>
              <a:rPr lang="ru-RU" dirty="0" smtClean="0"/>
              <a:t> (  в </a:t>
            </a:r>
            <a:r>
              <a:rPr lang="ru-RU" dirty="0" err="1" smtClean="0"/>
              <a:t>розрахунку</a:t>
            </a:r>
            <a:r>
              <a:rPr lang="ru-RU" dirty="0"/>
              <a:t> </a:t>
            </a:r>
            <a:r>
              <a:rPr lang="ru-RU" dirty="0" smtClean="0"/>
              <a:t>1-1,5 г/кг</a:t>
            </a:r>
          </a:p>
          <a:p>
            <a:r>
              <a:rPr lang="uk-UA" dirty="0" smtClean="0"/>
              <a:t>Розрізняють 4 групи препаратів, що:</a:t>
            </a:r>
          </a:p>
          <a:p>
            <a:pPr marL="651510" indent="-514350">
              <a:buFont typeface="+mj-lt"/>
              <a:buAutoNum type="arabicPeriod"/>
            </a:pPr>
            <a:r>
              <a:rPr lang="uk-UA" dirty="0" smtClean="0"/>
              <a:t>Зменшують всмоктування аміаку в кишечнику (</a:t>
            </a:r>
            <a:r>
              <a:rPr lang="uk-UA" dirty="0" err="1" smtClean="0"/>
              <a:t>лактулоза</a:t>
            </a:r>
            <a:r>
              <a:rPr lang="uk-UA" dirty="0" smtClean="0"/>
              <a:t> 30-50 </a:t>
            </a:r>
            <a:r>
              <a:rPr lang="uk-UA" dirty="0" err="1" smtClean="0"/>
              <a:t>мл</a:t>
            </a:r>
            <a:r>
              <a:rPr lang="uk-UA" dirty="0" smtClean="0"/>
              <a:t> відразу, далі 2-4 р/д до появи рідкого стільця; </a:t>
            </a:r>
            <a:r>
              <a:rPr lang="uk-UA" dirty="0" err="1" smtClean="0"/>
              <a:t>рифаксимін</a:t>
            </a:r>
            <a:r>
              <a:rPr lang="uk-UA" dirty="0" smtClean="0"/>
              <a:t>)</a:t>
            </a:r>
          </a:p>
          <a:p>
            <a:pPr marL="651510" indent="-514350">
              <a:buFont typeface="+mj-lt"/>
              <a:buAutoNum type="arabicPeriod"/>
            </a:pPr>
            <a:r>
              <a:rPr lang="uk-UA" dirty="0" smtClean="0"/>
              <a:t>Зв’язують аміак (</a:t>
            </a:r>
            <a:r>
              <a:rPr lang="uk-UA" dirty="0" err="1" smtClean="0"/>
              <a:t>флумазеніл</a:t>
            </a:r>
            <a:r>
              <a:rPr lang="uk-UA" dirty="0" smtClean="0"/>
              <a:t>)</a:t>
            </a:r>
          </a:p>
          <a:p>
            <a:pPr marL="651510" indent="-514350">
              <a:buFont typeface="+mj-lt"/>
              <a:buAutoNum type="arabicPeriod"/>
            </a:pPr>
            <a:r>
              <a:rPr lang="uk-UA" dirty="0" smtClean="0"/>
              <a:t>Підвищують знешкодження  аміаку в печінці – </a:t>
            </a:r>
            <a:r>
              <a:rPr lang="uk-UA" dirty="0" err="1" smtClean="0"/>
              <a:t>орнітин-аспартат</a:t>
            </a:r>
            <a:r>
              <a:rPr lang="uk-UA" dirty="0" smtClean="0"/>
              <a:t>, </a:t>
            </a:r>
            <a:r>
              <a:rPr lang="uk-UA" dirty="0" err="1" smtClean="0"/>
              <a:t>глютаргін</a:t>
            </a:r>
            <a:r>
              <a:rPr lang="uk-UA" dirty="0" smtClean="0"/>
              <a:t>)</a:t>
            </a:r>
          </a:p>
          <a:p>
            <a:pPr marL="651510" indent="-514350">
              <a:buFont typeface="+mj-lt"/>
              <a:buAutoNum type="arabicPeriod"/>
            </a:pPr>
            <a:r>
              <a:rPr lang="uk-UA" dirty="0" smtClean="0"/>
              <a:t>Інші групи </a:t>
            </a:r>
            <a:r>
              <a:rPr lang="uk-UA" dirty="0" err="1" smtClean="0"/>
              <a:t>препартів</a:t>
            </a:r>
            <a:r>
              <a:rPr lang="uk-UA" dirty="0" smtClean="0"/>
              <a:t> – гепа </a:t>
            </a:r>
            <a:r>
              <a:rPr lang="uk-UA" dirty="0" err="1" smtClean="0"/>
              <a:t>мерц</a:t>
            </a:r>
            <a:r>
              <a:rPr lang="uk-UA" dirty="0" smtClean="0"/>
              <a:t>, </a:t>
            </a:r>
            <a:r>
              <a:rPr lang="uk-UA" dirty="0" err="1" smtClean="0"/>
              <a:t>гепасол</a:t>
            </a:r>
            <a:r>
              <a:rPr lang="uk-UA" dirty="0" smtClean="0"/>
              <a:t> </a:t>
            </a:r>
            <a:r>
              <a:rPr lang="uk-UA" dirty="0" err="1" smtClean="0"/>
              <a:t>нео</a:t>
            </a:r>
            <a:endParaRPr lang="uk-UA" dirty="0" smtClean="0"/>
          </a:p>
          <a:p>
            <a:r>
              <a:rPr lang="uk-UA" dirty="0" smtClean="0"/>
              <a:t>Трансплантація печінки</a:t>
            </a:r>
          </a:p>
        </p:txBody>
      </p:sp>
    </p:spTree>
    <p:extLst>
      <p:ext uri="{BB962C8B-B14F-4D97-AF65-F5344CB8AC3E}">
        <p14:creationId xmlns:p14="http://schemas.microsoft.com/office/powerpoint/2010/main" val="38089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2 [Режим совместимости] - Microsoft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1" t="22690" r="7687" b="17861"/>
          <a:stretch/>
        </p:blipFill>
        <p:spPr>
          <a:xfrm>
            <a:off x="179512" y="188640"/>
            <a:ext cx="8712968" cy="6461906"/>
          </a:xfrm>
        </p:spPr>
      </p:pic>
    </p:spTree>
    <p:extLst>
      <p:ext uri="{BB962C8B-B14F-4D97-AF65-F5344CB8AC3E}">
        <p14:creationId xmlns:p14="http://schemas.microsoft.com/office/powerpoint/2010/main" val="1512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 descr="2 [Режим совместимости] - Microsoft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5" t="22608" r="8310" b="17150"/>
          <a:stretch/>
        </p:blipFill>
        <p:spPr>
          <a:xfrm>
            <a:off x="0" y="0"/>
            <a:ext cx="9144000" cy="6977627"/>
          </a:xfr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6176" y="5229200"/>
            <a:ext cx="4487824" cy="164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26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  <a:latin typeface="Comic Sans MS" pitchFamily="66" charset="0"/>
              </a:rPr>
              <a:t>Трансплантація печінки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dirty="0">
                <a:solidFill>
                  <a:srgbClr val="92D050"/>
                </a:solidFill>
                <a:latin typeface="Comic Sans MS" pitchFamily="66" charset="0"/>
              </a:rPr>
              <a:t>Покази:</a:t>
            </a:r>
          </a:p>
          <a:p>
            <a:r>
              <a:rPr lang="uk-UA" dirty="0">
                <a:solidFill>
                  <a:srgbClr val="002060"/>
                </a:solidFill>
                <a:latin typeface="Comic Sans MS" pitchFamily="66" charset="0"/>
              </a:rPr>
              <a:t>збільшення </a:t>
            </a:r>
            <a:r>
              <a:rPr lang="uk-UA" dirty="0" err="1">
                <a:solidFill>
                  <a:srgbClr val="002060"/>
                </a:solidFill>
                <a:latin typeface="Comic Sans MS" pitchFamily="66" charset="0"/>
              </a:rPr>
              <a:t>протромбінового</a:t>
            </a:r>
            <a:r>
              <a:rPr lang="uk-UA" dirty="0">
                <a:solidFill>
                  <a:srgbClr val="002060"/>
                </a:solidFill>
                <a:latin typeface="Comic Sans MS" pitchFamily="66" charset="0"/>
              </a:rPr>
              <a:t> часу, більше ніж на 5с;</a:t>
            </a:r>
          </a:p>
          <a:p>
            <a:r>
              <a:rPr lang="uk-UA" dirty="0">
                <a:solidFill>
                  <a:srgbClr val="002060"/>
                </a:solidFill>
                <a:latin typeface="Comic Sans MS" pitchFamily="66" charset="0"/>
              </a:rPr>
              <a:t>зниження альбуміну, менше 30 г/л;</a:t>
            </a:r>
          </a:p>
          <a:p>
            <a:r>
              <a:rPr lang="uk-UA" dirty="0">
                <a:solidFill>
                  <a:srgbClr val="002060"/>
                </a:solidFill>
                <a:latin typeface="Comic Sans MS" pitchFamily="66" charset="0"/>
              </a:rPr>
              <a:t>резистентний до лікування асцит;</a:t>
            </a:r>
          </a:p>
          <a:p>
            <a:r>
              <a:rPr lang="uk-UA" dirty="0">
                <a:solidFill>
                  <a:srgbClr val="002060"/>
                </a:solidFill>
                <a:latin typeface="Comic Sans MS" pitchFamily="66" charset="0"/>
              </a:rPr>
              <a:t>кровотеча із </a:t>
            </a:r>
            <a:r>
              <a:rPr lang="uk-UA" dirty="0" err="1">
                <a:solidFill>
                  <a:srgbClr val="002060"/>
                </a:solidFill>
                <a:latin typeface="Comic Sans MS" pitchFamily="66" charset="0"/>
              </a:rPr>
              <a:t>варикозно</a:t>
            </a:r>
            <a:r>
              <a:rPr lang="uk-UA" dirty="0">
                <a:solidFill>
                  <a:srgbClr val="002060"/>
                </a:solidFill>
                <a:latin typeface="Comic Sans MS" pitchFamily="66" charset="0"/>
              </a:rPr>
              <a:t> розширених вен стравоходу, що не піддається </a:t>
            </a:r>
            <a:r>
              <a:rPr lang="uk-UA" dirty="0" err="1">
                <a:solidFill>
                  <a:srgbClr val="002060"/>
                </a:solidFill>
                <a:latin typeface="Comic Sans MS" pitchFamily="66" charset="0"/>
              </a:rPr>
              <a:t>склерозуючій</a:t>
            </a:r>
            <a:r>
              <a:rPr lang="uk-UA" dirty="0">
                <a:solidFill>
                  <a:srgbClr val="002060"/>
                </a:solidFill>
                <a:latin typeface="Comic Sans MS" pitchFamily="66" charset="0"/>
              </a:rPr>
              <a:t> терапії.</a:t>
            </a:r>
          </a:p>
          <a:p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2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047803"/>
              </p:ext>
            </p:extLst>
          </p:nvPr>
        </p:nvGraphicFramePr>
        <p:xfrm>
          <a:off x="457200" y="476672"/>
          <a:ext cx="8229600" cy="5832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486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dirty="0">
                <a:solidFill>
                  <a:srgbClr val="FF0000"/>
                </a:solidFill>
                <a:latin typeface="Comic Sans MS" pitchFamily="66" charset="0"/>
              </a:rPr>
              <a:t>Покази до оперативного  лікування ПГ: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кровотечі із </a:t>
            </a:r>
            <a:r>
              <a:rPr lang="uk-UA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варикозно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розширених вен стравоходу і </a:t>
            </a:r>
            <a:r>
              <a:rPr lang="uk-UA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кардіального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відділу шлунку;</a:t>
            </a:r>
          </a:p>
          <a:p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асцит, резистентний до консервативної терапії;</a:t>
            </a:r>
          </a:p>
          <a:p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прояви </a:t>
            </a:r>
            <a:r>
              <a:rPr lang="uk-UA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гіперспленізму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з критичною </a:t>
            </a:r>
            <a:r>
              <a:rPr lang="uk-UA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панцитопенією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, що не піддається консервативному лікуванню;</a:t>
            </a:r>
          </a:p>
          <a:p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різке розширення вен шлунку на фоні вираженої ПГ.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dirty="0">
                <a:solidFill>
                  <a:srgbClr val="660033"/>
                </a:solidFill>
                <a:latin typeface="Comic Sans MS" pitchFamily="66" charset="0"/>
              </a:rPr>
              <a:t>Цироз печінки. Мета лікування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Уповільнити прогресування цирозу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Зменшення клінічних проявів цирозу печінки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Підвищення якості та тривалості життя</a:t>
            </a:r>
          </a:p>
          <a:p>
            <a:pPr marL="13716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5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Хірургічне лікування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47260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uk-UA" sz="2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Увсiх</a:t>
            </a:r>
            <a:r>
              <a:rPr lang="uk-UA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пацiєнтiв</a:t>
            </a:r>
            <a:r>
              <a:rPr lang="uk-UA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iз</a:t>
            </a:r>
            <a:r>
              <a:rPr lang="uk-UA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захворюванням </a:t>
            </a:r>
            <a:r>
              <a:rPr lang="uk-UA" sz="2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печiнки</a:t>
            </a:r>
            <a:r>
              <a:rPr lang="uk-UA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варто розглядати </a:t>
            </a:r>
            <a:r>
              <a:rPr lang="uk-UA" sz="2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можливiсть</a:t>
            </a:r>
            <a:r>
              <a:rPr lang="uk-UA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трансплантацiї</a:t>
            </a:r>
            <a:r>
              <a:rPr lang="uk-UA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даного органа, а показанням треба вважати появу </a:t>
            </a:r>
            <a:r>
              <a:rPr lang="uk-UA" sz="2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гепатаргiї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Оперативнi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втручання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подiляють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двi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групи: </a:t>
            </a:r>
            <a:b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1)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радикальнi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що можуть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лiквiдувати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портальний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застiй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; </a:t>
            </a:r>
            <a:b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2)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палiативнi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якi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здатнi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нiвелювати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 лише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окремi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прояви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цiєї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патологiї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b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uk-UA" sz="24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Протипоказ</a:t>
            </a:r>
            <a:r>
              <a:rPr lang="ru-RU" sz="24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</a:t>
            </a:r>
            <a:r>
              <a:rPr lang="uk-UA" sz="24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uk-UA" sz="24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операцiї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: 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1) зниження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альбумiнiв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кровi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рiвня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2,5 % i нижче; 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2)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падiння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альбумiно-глобулiнового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коефiцiєнту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менше 0,7; 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3) зменшення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протромбiнового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iндексу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 нижче 30 %;</a:t>
            </a:r>
          </a:p>
          <a:p>
            <a:pPr>
              <a:lnSpc>
                <a:spcPct val="80000"/>
              </a:lnSpc>
            </a:pP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4)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наявнiсть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симптомiв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що вказують на активний деструктивно-запальний процес у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печiнцi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(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гектична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температура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тiла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лейкоцитоз,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рiзке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збiльшення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рiвня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трансамiназ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 i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глобулiнової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фракцiї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та позитивна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реакцiя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на С-реактивний </a:t>
            </a:r>
            <a:r>
              <a:rPr lang="uk-UA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бiлок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). </a:t>
            </a:r>
            <a:b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137160" indent="0">
              <a:buNone/>
            </a:pP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9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Групи оперативних втручань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708660" indent="-571500">
              <a:buFont typeface="+mj-lt"/>
              <a:buAutoNum type="romanUcPeriod"/>
            </a:pPr>
            <a:r>
              <a:rPr lang="uk-UA" sz="2000" dirty="0" smtClean="0"/>
              <a:t>Операції, направлені на зниження портальної гіпертензії:</a:t>
            </a:r>
          </a:p>
          <a:p>
            <a:pPr marL="651510" indent="-514350">
              <a:buFont typeface="+mj-lt"/>
              <a:buAutoNum type="arabicPeriod"/>
            </a:pPr>
            <a:r>
              <a:rPr lang="uk-UA" sz="2000" dirty="0"/>
              <a:t>з</a:t>
            </a:r>
            <a:r>
              <a:rPr lang="uk-UA" sz="2000" dirty="0" smtClean="0"/>
              <a:t>ниження притоку крові в портальну систему:</a:t>
            </a:r>
          </a:p>
          <a:p>
            <a:pPr marL="651510" indent="-514350">
              <a:buFont typeface="+mj-lt"/>
              <a:buAutoNum type="alphaLcParenR"/>
            </a:pPr>
            <a:r>
              <a:rPr lang="uk-UA" sz="2000" dirty="0" smtClean="0"/>
              <a:t>Перев’язка чи </a:t>
            </a:r>
            <a:r>
              <a:rPr lang="uk-UA" sz="2000" dirty="0" err="1" smtClean="0"/>
              <a:t>ендоваскулярна</a:t>
            </a:r>
            <a:r>
              <a:rPr lang="uk-UA" sz="2000" dirty="0" smtClean="0"/>
              <a:t> </a:t>
            </a:r>
            <a:r>
              <a:rPr lang="uk-UA" sz="2000" dirty="0" err="1" smtClean="0"/>
              <a:t>емболізація</a:t>
            </a:r>
            <a:r>
              <a:rPr lang="uk-UA" sz="2000" dirty="0" smtClean="0"/>
              <a:t> селезінкової артерії</a:t>
            </a:r>
          </a:p>
          <a:p>
            <a:pPr marL="651510" indent="-514350">
              <a:buFont typeface="+mj-lt"/>
              <a:buAutoNum type="alphaLcParenR"/>
            </a:pPr>
            <a:r>
              <a:rPr lang="uk-UA" sz="2000" dirty="0"/>
              <a:t>Перев’язка чи </a:t>
            </a:r>
            <a:r>
              <a:rPr lang="uk-UA" sz="2000" dirty="0" err="1"/>
              <a:t>ендоваскулярна</a:t>
            </a:r>
            <a:r>
              <a:rPr lang="uk-UA" sz="2000" dirty="0"/>
              <a:t> </a:t>
            </a:r>
            <a:r>
              <a:rPr lang="uk-UA" sz="2000" dirty="0" err="1" smtClean="0"/>
              <a:t>емболізація</a:t>
            </a:r>
            <a:r>
              <a:rPr lang="uk-UA" sz="2000" dirty="0" smtClean="0"/>
              <a:t> </a:t>
            </a:r>
            <a:r>
              <a:rPr lang="uk-UA" sz="2000" dirty="0" err="1" smtClean="0"/>
              <a:t>печіноквої</a:t>
            </a:r>
            <a:r>
              <a:rPr lang="uk-UA" sz="2000" dirty="0" smtClean="0"/>
              <a:t> артерії</a:t>
            </a:r>
          </a:p>
          <a:p>
            <a:pPr marL="651510" indent="-514350">
              <a:buFont typeface="+mj-lt"/>
              <a:buAutoNum type="alphaLcParenR"/>
            </a:pPr>
            <a:r>
              <a:rPr lang="uk-UA" sz="2000" dirty="0"/>
              <a:t>Перев’язка чи </a:t>
            </a:r>
            <a:r>
              <a:rPr lang="uk-UA" sz="2000" dirty="0" err="1"/>
              <a:t>ендоваскулярна</a:t>
            </a:r>
            <a:r>
              <a:rPr lang="uk-UA" sz="2000" dirty="0"/>
              <a:t> </a:t>
            </a:r>
            <a:r>
              <a:rPr lang="uk-UA" sz="2000" dirty="0" err="1" smtClean="0"/>
              <a:t>емболізація</a:t>
            </a:r>
            <a:r>
              <a:rPr lang="uk-UA" sz="2000" dirty="0" smtClean="0"/>
              <a:t> черевного стовбура</a:t>
            </a:r>
          </a:p>
          <a:p>
            <a:pPr marL="137160" indent="0">
              <a:buNone/>
            </a:pPr>
            <a:r>
              <a:rPr lang="uk-UA" sz="2000" dirty="0" smtClean="0"/>
              <a:t>2.       Відведення крові із портальної системи:</a:t>
            </a:r>
          </a:p>
          <a:p>
            <a:pPr marL="651510" indent="-514350">
              <a:buFont typeface="+mj-lt"/>
              <a:buAutoNum type="alphaUcPeriod"/>
            </a:pPr>
            <a:r>
              <a:rPr lang="uk-UA" sz="2000" dirty="0" err="1" smtClean="0"/>
              <a:t>Органоанастомозуючі</a:t>
            </a:r>
            <a:r>
              <a:rPr lang="uk-UA" sz="2000" dirty="0" smtClean="0"/>
              <a:t> операції: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err="1" smtClean="0"/>
              <a:t>Оментопексія</a:t>
            </a:r>
            <a:endParaRPr lang="uk-UA" sz="2000" dirty="0" smtClean="0"/>
          </a:p>
          <a:p>
            <a:pPr>
              <a:buFont typeface="Wingdings" pitchFamily="2" charset="2"/>
              <a:buChar char="§"/>
            </a:pPr>
            <a:r>
              <a:rPr lang="uk-UA" sz="2000" dirty="0" err="1" smtClean="0"/>
              <a:t>Спленопексія</a:t>
            </a:r>
            <a:r>
              <a:rPr lang="uk-UA" sz="2000" dirty="0" smtClean="0"/>
              <a:t> в плевральну порожнину чи </a:t>
            </a:r>
            <a:r>
              <a:rPr lang="uk-UA" sz="2000" dirty="0" err="1" smtClean="0"/>
              <a:t>заочеревинний</a:t>
            </a:r>
            <a:r>
              <a:rPr lang="uk-UA" sz="2000" dirty="0" smtClean="0"/>
              <a:t> простір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err="1" smtClean="0"/>
              <a:t>Оменторенопексія</a:t>
            </a:r>
            <a:endParaRPr lang="uk-UA" sz="2000" dirty="0" smtClean="0"/>
          </a:p>
          <a:p>
            <a:pPr>
              <a:buFont typeface="Wingdings" pitchFamily="2" charset="2"/>
              <a:buChar char="§"/>
            </a:pPr>
            <a:r>
              <a:rPr lang="uk-UA" sz="2000" dirty="0" err="1" smtClean="0"/>
              <a:t>Оментогепатодіфрагмопексія</a:t>
            </a:r>
            <a:endParaRPr lang="uk-UA" sz="2000" dirty="0" smtClean="0"/>
          </a:p>
          <a:p>
            <a:pPr>
              <a:buFont typeface="Wingdings" pitchFamily="2" charset="2"/>
              <a:buChar char="§"/>
            </a:pPr>
            <a:r>
              <a:rPr lang="uk-UA" sz="2000" dirty="0" smtClean="0"/>
              <a:t>Операція по </a:t>
            </a:r>
            <a:r>
              <a:rPr lang="uk-UA" sz="2000" dirty="0" err="1" smtClean="0"/>
              <a:t>Фегерешану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463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784976" cy="6624736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sz="1600" dirty="0" smtClean="0"/>
              <a:t>B</a:t>
            </a:r>
            <a:r>
              <a:rPr lang="uk-UA" sz="1600" dirty="0" smtClean="0"/>
              <a:t>. </a:t>
            </a:r>
            <a:r>
              <a:rPr lang="uk-UA" sz="1600" dirty="0" err="1" smtClean="0"/>
              <a:t>Судинно-шунтуючі</a:t>
            </a:r>
            <a:r>
              <a:rPr lang="uk-UA" sz="1600" dirty="0" smtClean="0"/>
              <a:t> операції:</a:t>
            </a:r>
          </a:p>
          <a:p>
            <a:r>
              <a:rPr lang="uk-UA" sz="1600" dirty="0" err="1" smtClean="0"/>
              <a:t>Портокавальний</a:t>
            </a:r>
            <a:r>
              <a:rPr lang="uk-UA" sz="1600" dirty="0" smtClean="0"/>
              <a:t> шунт</a:t>
            </a:r>
          </a:p>
          <a:p>
            <a:r>
              <a:rPr lang="uk-UA" sz="1600" dirty="0" err="1" smtClean="0"/>
              <a:t>Спленоренальний</a:t>
            </a:r>
            <a:r>
              <a:rPr lang="uk-UA" sz="1600" dirty="0" smtClean="0"/>
              <a:t> шунт</a:t>
            </a:r>
          </a:p>
          <a:p>
            <a:r>
              <a:rPr lang="uk-UA" sz="1600" dirty="0" err="1" smtClean="0"/>
              <a:t>Мезентерікокавальний</a:t>
            </a:r>
            <a:r>
              <a:rPr lang="uk-UA" sz="1600" dirty="0" smtClean="0"/>
              <a:t> шунт</a:t>
            </a:r>
          </a:p>
          <a:p>
            <a:r>
              <a:rPr lang="uk-UA" sz="1600" dirty="0" err="1" smtClean="0"/>
              <a:t>Мезентерікоренальний</a:t>
            </a:r>
            <a:r>
              <a:rPr lang="uk-UA" sz="1600" dirty="0" smtClean="0"/>
              <a:t> шунт</a:t>
            </a:r>
          </a:p>
          <a:p>
            <a:r>
              <a:rPr lang="en-US" sz="1600" dirty="0" smtClean="0"/>
              <a:t>TIPSS</a:t>
            </a:r>
            <a:r>
              <a:rPr lang="uk-UA" sz="1600" dirty="0" smtClean="0"/>
              <a:t> (</a:t>
            </a:r>
            <a:r>
              <a:rPr lang="uk-UA" sz="1600" dirty="0" err="1" smtClean="0"/>
              <a:t>трансюгулярний</a:t>
            </a:r>
            <a:r>
              <a:rPr lang="uk-UA" sz="1600" dirty="0" smtClean="0"/>
              <a:t> </a:t>
            </a:r>
            <a:r>
              <a:rPr lang="uk-UA" sz="1600" dirty="0" err="1" smtClean="0"/>
              <a:t>портокавальний</a:t>
            </a:r>
            <a:r>
              <a:rPr lang="uk-UA" sz="1600" dirty="0" smtClean="0"/>
              <a:t> </a:t>
            </a:r>
            <a:r>
              <a:rPr lang="uk-UA" sz="1600" dirty="0" err="1" smtClean="0"/>
              <a:t>стент-шунт</a:t>
            </a:r>
            <a:r>
              <a:rPr lang="uk-UA" sz="1600" dirty="0" smtClean="0"/>
              <a:t>)</a:t>
            </a:r>
          </a:p>
          <a:p>
            <a:pPr marL="137160" indent="0">
              <a:buNone/>
            </a:pPr>
            <a:r>
              <a:rPr lang="uk-UA" sz="1600" dirty="0" smtClean="0"/>
              <a:t>ІІ. Операції, направлені на ліквідацію </a:t>
            </a:r>
            <a:r>
              <a:rPr lang="uk-UA" sz="1600" dirty="0" err="1" smtClean="0"/>
              <a:t>симтомів</a:t>
            </a:r>
            <a:r>
              <a:rPr lang="uk-UA" sz="1600" dirty="0" smtClean="0"/>
              <a:t> і ускладнень портальної гіпертензії</a:t>
            </a:r>
          </a:p>
          <a:p>
            <a:pPr marL="137160" indent="0">
              <a:buNone/>
            </a:pPr>
            <a:r>
              <a:rPr lang="uk-UA" sz="1600" dirty="0" smtClean="0"/>
              <a:t>А. місцева зупинка кровотечі:</a:t>
            </a:r>
          </a:p>
          <a:p>
            <a:pPr>
              <a:buFont typeface="Wingdings" pitchFamily="2" charset="2"/>
              <a:buChar char="q"/>
            </a:pPr>
            <a:r>
              <a:rPr lang="uk-UA" sz="1600" dirty="0" smtClean="0"/>
              <a:t>Ендоскопічна </a:t>
            </a:r>
            <a:r>
              <a:rPr lang="uk-UA" sz="1600" dirty="0" err="1" smtClean="0"/>
              <a:t>склеротерапія</a:t>
            </a:r>
            <a:r>
              <a:rPr lang="uk-UA" sz="1600" dirty="0" smtClean="0"/>
              <a:t>, </a:t>
            </a:r>
            <a:r>
              <a:rPr lang="uk-UA" sz="1600" dirty="0" err="1" smtClean="0"/>
              <a:t>кліпування</a:t>
            </a:r>
            <a:r>
              <a:rPr lang="uk-UA" sz="1600" dirty="0" smtClean="0"/>
              <a:t> чи коагуляція вен</a:t>
            </a:r>
          </a:p>
          <a:p>
            <a:pPr>
              <a:buFont typeface="Wingdings" pitchFamily="2" charset="2"/>
              <a:buChar char="q"/>
            </a:pPr>
            <a:r>
              <a:rPr lang="uk-UA" sz="1600" dirty="0" smtClean="0"/>
              <a:t>Балонна тампонада </a:t>
            </a:r>
            <a:r>
              <a:rPr lang="uk-UA" sz="1600" dirty="0" err="1" smtClean="0"/>
              <a:t>гастроезофагальної</a:t>
            </a:r>
            <a:r>
              <a:rPr lang="uk-UA" sz="1600" dirty="0" smtClean="0"/>
              <a:t> зони</a:t>
            </a:r>
          </a:p>
          <a:p>
            <a:pPr>
              <a:buFont typeface="Wingdings" pitchFamily="2" charset="2"/>
              <a:buChar char="q"/>
            </a:pPr>
            <a:r>
              <a:rPr lang="uk-UA" sz="1600" dirty="0" smtClean="0"/>
              <a:t>Прошивання вен стравоходу та шлунку</a:t>
            </a:r>
          </a:p>
          <a:p>
            <a:pPr>
              <a:buFont typeface="Wingdings" pitchFamily="2" charset="2"/>
              <a:buChar char="q"/>
            </a:pPr>
            <a:r>
              <a:rPr lang="uk-UA" sz="1600" dirty="0" err="1" smtClean="0"/>
              <a:t>Емболізація</a:t>
            </a:r>
            <a:r>
              <a:rPr lang="uk-UA" sz="1600" dirty="0" smtClean="0"/>
              <a:t> лівої шлункової вени</a:t>
            </a:r>
          </a:p>
          <a:p>
            <a:pPr>
              <a:buFont typeface="Wingdings" pitchFamily="2" charset="2"/>
              <a:buChar char="q"/>
            </a:pPr>
            <a:r>
              <a:rPr lang="uk-UA" sz="1600" dirty="0" smtClean="0"/>
              <a:t>Апаратне прошивання </a:t>
            </a:r>
            <a:r>
              <a:rPr lang="uk-UA" sz="1600" dirty="0" err="1" smtClean="0"/>
              <a:t>кардіоезофагального</a:t>
            </a:r>
            <a:r>
              <a:rPr lang="uk-UA" sz="1600" dirty="0" smtClean="0"/>
              <a:t> </a:t>
            </a:r>
            <a:r>
              <a:rPr lang="uk-UA" sz="1600" dirty="0" err="1" smtClean="0"/>
              <a:t>перехода</a:t>
            </a:r>
            <a:endParaRPr lang="uk-UA" sz="1600" dirty="0" smtClean="0"/>
          </a:p>
          <a:p>
            <a:pPr marL="137160" indent="0">
              <a:buNone/>
            </a:pPr>
            <a:r>
              <a:rPr lang="uk-UA" sz="1600" dirty="0" smtClean="0"/>
              <a:t>В. «</a:t>
            </a:r>
            <a:r>
              <a:rPr lang="uk-UA" sz="1600" dirty="0" err="1" smtClean="0"/>
              <a:t>разобщающі</a:t>
            </a:r>
            <a:r>
              <a:rPr lang="uk-UA" sz="1600" dirty="0" smtClean="0"/>
              <a:t>» операції:</a:t>
            </a:r>
          </a:p>
          <a:p>
            <a:pPr>
              <a:buFont typeface="Courier New" pitchFamily="49" charset="0"/>
              <a:buChar char="o"/>
            </a:pPr>
            <a:r>
              <a:rPr lang="uk-UA" sz="1600" dirty="0" smtClean="0"/>
              <a:t>Операція </a:t>
            </a:r>
            <a:r>
              <a:rPr lang="uk-UA" sz="1600" dirty="0" err="1" smtClean="0"/>
              <a:t>Таннера</a:t>
            </a:r>
            <a:endParaRPr lang="uk-UA" sz="1600" dirty="0" smtClean="0"/>
          </a:p>
          <a:p>
            <a:pPr>
              <a:buFont typeface="Courier New" pitchFamily="49" charset="0"/>
              <a:buChar char="o"/>
            </a:pPr>
            <a:r>
              <a:rPr lang="uk-UA" sz="1600" dirty="0" smtClean="0"/>
              <a:t>Проксимальна резекція шлунку</a:t>
            </a:r>
          </a:p>
          <a:p>
            <a:pPr>
              <a:buFont typeface="Courier New" pitchFamily="49" charset="0"/>
              <a:buChar char="o"/>
            </a:pPr>
            <a:r>
              <a:rPr lang="uk-UA" sz="1600" dirty="0" smtClean="0"/>
              <a:t>Операція </a:t>
            </a:r>
            <a:r>
              <a:rPr lang="en-US" sz="1600" dirty="0" err="1" smtClean="0"/>
              <a:t>Sugiura</a:t>
            </a:r>
            <a:endParaRPr lang="en-US" sz="1600" dirty="0" smtClean="0"/>
          </a:p>
          <a:p>
            <a:pPr>
              <a:buFont typeface="Courier New" pitchFamily="49" charset="0"/>
              <a:buChar char="o"/>
            </a:pPr>
            <a:r>
              <a:rPr lang="en-US" sz="1600" dirty="0" err="1" smtClean="0"/>
              <a:t>Hassab-Paquet</a:t>
            </a:r>
            <a:endParaRPr lang="en-US" sz="1600" dirty="0" smtClean="0"/>
          </a:p>
          <a:p>
            <a:pPr marL="137160" indent="0">
              <a:buNone/>
            </a:pPr>
            <a:r>
              <a:rPr lang="en-US" sz="1600" dirty="0" smtClean="0"/>
              <a:t>C.</a:t>
            </a:r>
            <a:r>
              <a:rPr lang="uk-UA" sz="1600" dirty="0" smtClean="0"/>
              <a:t> Операції, направлені на відведення </a:t>
            </a:r>
            <a:r>
              <a:rPr lang="uk-UA" sz="1600" dirty="0" err="1" smtClean="0"/>
              <a:t>асцитичної</a:t>
            </a:r>
            <a:r>
              <a:rPr lang="uk-UA" sz="1600" dirty="0" smtClean="0"/>
              <a:t> рідини:</a:t>
            </a:r>
          </a:p>
          <a:p>
            <a:pPr>
              <a:buFont typeface="Wingdings" pitchFamily="2" charset="2"/>
              <a:buChar char="ü"/>
            </a:pPr>
            <a:r>
              <a:rPr lang="uk-UA" sz="1600" dirty="0" smtClean="0"/>
              <a:t>Операція </a:t>
            </a:r>
            <a:r>
              <a:rPr lang="uk-UA" sz="1600" dirty="0" err="1" smtClean="0"/>
              <a:t>кальба</a:t>
            </a:r>
            <a:endParaRPr lang="uk-UA" sz="1600" dirty="0" smtClean="0"/>
          </a:p>
          <a:p>
            <a:pPr>
              <a:buFont typeface="Wingdings" pitchFamily="2" charset="2"/>
              <a:buChar char="ü"/>
            </a:pPr>
            <a:r>
              <a:rPr lang="uk-UA" sz="1600" dirty="0" smtClean="0"/>
              <a:t>Операція Опеля</a:t>
            </a:r>
          </a:p>
          <a:p>
            <a:pPr>
              <a:buFont typeface="Wingdings" pitchFamily="2" charset="2"/>
              <a:buChar char="ü"/>
            </a:pPr>
            <a:r>
              <a:rPr lang="uk-UA" sz="1600" dirty="0" err="1" smtClean="0"/>
              <a:t>Трансюгулярне</a:t>
            </a:r>
            <a:r>
              <a:rPr lang="uk-UA" sz="1600" dirty="0" smtClean="0"/>
              <a:t> </a:t>
            </a:r>
            <a:r>
              <a:rPr lang="uk-UA" sz="1600" dirty="0" err="1" smtClean="0"/>
              <a:t>перитонеовенозне</a:t>
            </a:r>
            <a:r>
              <a:rPr lang="uk-UA" sz="1600" dirty="0" smtClean="0"/>
              <a:t> шунтування</a:t>
            </a:r>
          </a:p>
        </p:txBody>
      </p:sp>
    </p:spTree>
    <p:extLst>
      <p:ext uri="{BB962C8B-B14F-4D97-AF65-F5344CB8AC3E}">
        <p14:creationId xmlns:p14="http://schemas.microsoft.com/office/powerpoint/2010/main" val="21915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хвороби печінки [Защищенный просмотр] - Microsoft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7" t="18728" r="5218" b="17067"/>
          <a:stretch/>
        </p:blipFill>
        <p:spPr>
          <a:xfrm>
            <a:off x="-50576" y="0"/>
            <a:ext cx="9194575" cy="6858000"/>
          </a:xfrm>
        </p:spPr>
      </p:pic>
    </p:spTree>
    <p:extLst>
      <p:ext uri="{BB962C8B-B14F-4D97-AF65-F5344CB8AC3E}">
        <p14:creationId xmlns:p14="http://schemas.microsoft.com/office/powerpoint/2010/main" val="40316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хвороби печінки [Защищенный просмотр] - Microsoft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3" t="18331" r="4513" b="17860"/>
          <a:stretch/>
        </p:blipFill>
        <p:spPr>
          <a:xfrm>
            <a:off x="60811" y="0"/>
            <a:ext cx="9083189" cy="6762447"/>
          </a:xfrm>
        </p:spPr>
      </p:pic>
    </p:spTree>
    <p:extLst>
      <p:ext uri="{BB962C8B-B14F-4D97-AF65-F5344CB8AC3E}">
        <p14:creationId xmlns:p14="http://schemas.microsoft.com/office/powerpoint/2010/main" val="34583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uk-UA" sz="4400" dirty="0" err="1">
                <a:solidFill>
                  <a:srgbClr val="FF0000"/>
                </a:solidFill>
                <a:latin typeface="Comic Sans MS" pitchFamily="66" charset="0"/>
              </a:rPr>
              <a:t>Портокавальний</a:t>
            </a:r>
            <a:r>
              <a:rPr lang="uk-UA" sz="4400" dirty="0">
                <a:solidFill>
                  <a:srgbClr val="FF0000"/>
                </a:solidFill>
                <a:latin typeface="Comic Sans MS" pitchFamily="66" charset="0"/>
              </a:rPr>
              <a:t> анастомоз  з використанням синтетичного протезу (</a:t>
            </a:r>
            <a:r>
              <a:rPr lang="uk-UA" sz="4400" dirty="0" err="1">
                <a:solidFill>
                  <a:srgbClr val="FF0000"/>
                </a:solidFill>
                <a:latin typeface="Comic Sans MS" pitchFamily="66" charset="0"/>
              </a:rPr>
              <a:t>Н-трансплантату</a:t>
            </a:r>
            <a:r>
              <a:rPr lang="uk-UA" sz="440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6" descr="портокав ан з н трансплан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4" t="11786" r="17186" b="13469"/>
          <a:stretch>
            <a:fillRect/>
          </a:stretch>
        </p:blipFill>
        <p:spPr>
          <a:xfrm>
            <a:off x="1115616" y="1916832"/>
            <a:ext cx="6624736" cy="4708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62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dirty="0" err="1">
                <a:solidFill>
                  <a:srgbClr val="660033"/>
                </a:solidFill>
                <a:latin typeface="Comic Sans MS" pitchFamily="66" charset="0"/>
              </a:rPr>
              <a:t>Трансюгулярне</a:t>
            </a:r>
            <a:r>
              <a:rPr lang="uk-UA" sz="4400" dirty="0">
                <a:solidFill>
                  <a:srgbClr val="660033"/>
                </a:solidFill>
                <a:latin typeface="Comic Sans MS" pitchFamily="66" charset="0"/>
              </a:rPr>
              <a:t> </a:t>
            </a:r>
            <a:r>
              <a:rPr lang="uk-UA" sz="4400" dirty="0" err="1">
                <a:solidFill>
                  <a:srgbClr val="660033"/>
                </a:solidFill>
                <a:latin typeface="Comic Sans MS" pitchFamily="66" charset="0"/>
              </a:rPr>
              <a:t>внутрішньопечінкове</a:t>
            </a:r>
            <a:r>
              <a:rPr lang="uk-UA" sz="4400" dirty="0">
                <a:solidFill>
                  <a:srgbClr val="660033"/>
                </a:solidFill>
                <a:latin typeface="Comic Sans MS" pitchFamily="66" charset="0"/>
              </a:rPr>
              <a:t> </a:t>
            </a:r>
            <a:r>
              <a:rPr lang="uk-UA" sz="4400" dirty="0" err="1">
                <a:solidFill>
                  <a:srgbClr val="660033"/>
                </a:solidFill>
                <a:latin typeface="Comic Sans MS" pitchFamily="66" charset="0"/>
              </a:rPr>
              <a:t>портосистемне</a:t>
            </a:r>
            <a:r>
              <a:rPr lang="uk-UA" sz="4400" dirty="0">
                <a:solidFill>
                  <a:srgbClr val="660033"/>
                </a:solidFill>
                <a:latin typeface="Comic Sans MS" pitchFamily="66" charset="0"/>
              </a:rPr>
              <a:t> шунтування</a:t>
            </a:r>
            <a:endParaRPr lang="ru-RU" dirty="0"/>
          </a:p>
        </p:txBody>
      </p:sp>
      <p:pic>
        <p:nvPicPr>
          <p:cNvPr id="6" name="Содержимое 3" descr="portal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916832"/>
            <a:ext cx="8136904" cy="4825748"/>
          </a:xfrm>
        </p:spPr>
      </p:pic>
    </p:spTree>
    <p:extLst>
      <p:ext uri="{BB962C8B-B14F-4D97-AF65-F5344CB8AC3E}">
        <p14:creationId xmlns:p14="http://schemas.microsoft.com/office/powerpoint/2010/main" val="9836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dirty="0">
                <a:solidFill>
                  <a:srgbClr val="800000"/>
                </a:solidFill>
                <a:latin typeface="Comic Sans MS" pitchFamily="66" charset="0"/>
              </a:rPr>
              <a:t>Недоліки судинних </a:t>
            </a:r>
            <a:r>
              <a:rPr lang="uk-UA" sz="4400" dirty="0" err="1">
                <a:solidFill>
                  <a:srgbClr val="800000"/>
                </a:solidFill>
                <a:latin typeface="Comic Sans MS" pitchFamily="66" charset="0"/>
              </a:rPr>
              <a:t>портокавальних</a:t>
            </a:r>
            <a:r>
              <a:rPr lang="uk-UA" sz="4400" dirty="0">
                <a:solidFill>
                  <a:srgbClr val="800000"/>
                </a:solidFill>
                <a:latin typeface="Comic Sans MS" pitchFamily="66" charset="0"/>
              </a:rPr>
              <a:t> анастомозів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dirty="0">
                <a:solidFill>
                  <a:srgbClr val="CC3300"/>
                </a:solidFill>
                <a:latin typeface="Comic Sans MS" pitchFamily="66" charset="0"/>
              </a:rPr>
              <a:t>непереносимість для хворих цирозом у стадії декомпенсації;</a:t>
            </a:r>
          </a:p>
          <a:p>
            <a:pPr>
              <a:lnSpc>
                <a:spcPct val="90000"/>
              </a:lnSpc>
            </a:pPr>
            <a:r>
              <a:rPr lang="uk-UA" dirty="0">
                <a:solidFill>
                  <a:srgbClr val="CC3300"/>
                </a:solidFill>
                <a:latin typeface="Comic Sans MS" pitchFamily="66" charset="0"/>
              </a:rPr>
              <a:t>висока летальність;</a:t>
            </a:r>
          </a:p>
          <a:p>
            <a:pPr>
              <a:lnSpc>
                <a:spcPct val="90000"/>
              </a:lnSpc>
            </a:pPr>
            <a:r>
              <a:rPr lang="uk-UA" dirty="0">
                <a:solidFill>
                  <a:srgbClr val="CC3300"/>
                </a:solidFill>
                <a:latin typeface="Comic Sans MS" pitchFamily="66" charset="0"/>
              </a:rPr>
              <a:t>розвиток печінкової недостатності;</a:t>
            </a:r>
          </a:p>
          <a:p>
            <a:pPr>
              <a:lnSpc>
                <a:spcPct val="90000"/>
              </a:lnSpc>
            </a:pPr>
            <a:r>
              <a:rPr lang="uk-UA" dirty="0">
                <a:solidFill>
                  <a:srgbClr val="CC3300"/>
                </a:solidFill>
                <a:latin typeface="Comic Sans MS" pitchFamily="66" charset="0"/>
              </a:rPr>
              <a:t>розвиток </a:t>
            </a:r>
            <a:r>
              <a:rPr lang="uk-UA" dirty="0" err="1">
                <a:solidFill>
                  <a:srgbClr val="CC3300"/>
                </a:solidFill>
                <a:latin typeface="Comic Sans MS" pitchFamily="66" charset="0"/>
              </a:rPr>
              <a:t>портосистемної</a:t>
            </a:r>
            <a:r>
              <a:rPr lang="uk-UA" dirty="0">
                <a:solidFill>
                  <a:srgbClr val="CC3300"/>
                </a:solidFill>
                <a:latin typeface="Comic Sans MS" pitchFamily="66" charset="0"/>
              </a:rPr>
              <a:t> </a:t>
            </a:r>
            <a:r>
              <a:rPr lang="uk-UA" dirty="0" err="1">
                <a:solidFill>
                  <a:srgbClr val="CC3300"/>
                </a:solidFill>
                <a:latin typeface="Comic Sans MS" pitchFamily="66" charset="0"/>
              </a:rPr>
              <a:t>енцефалопатії</a:t>
            </a:r>
            <a:r>
              <a:rPr lang="uk-UA" dirty="0">
                <a:solidFill>
                  <a:srgbClr val="CC3300"/>
                </a:solidFill>
                <a:latin typeface="Comic Sans MS" pitchFamily="66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uk-UA" dirty="0">
                <a:solidFill>
                  <a:srgbClr val="663300"/>
                </a:solidFill>
                <a:latin typeface="Comic Sans MS" pitchFamily="66" charset="0"/>
              </a:rPr>
              <a:t>суттєве зниження </a:t>
            </a:r>
            <a:r>
              <a:rPr lang="uk-UA" dirty="0" err="1">
                <a:solidFill>
                  <a:srgbClr val="663300"/>
                </a:solidFill>
                <a:latin typeface="Comic Sans MS" pitchFamily="66" charset="0"/>
              </a:rPr>
              <a:t>портальноїперфузії</a:t>
            </a:r>
            <a:r>
              <a:rPr lang="uk-UA" dirty="0">
                <a:solidFill>
                  <a:srgbClr val="663300"/>
                </a:solidFill>
                <a:latin typeface="Comic Sans MS" pitchFamily="66" charset="0"/>
              </a:rPr>
              <a:t> печінки і збільшення об'єму крові, що </a:t>
            </a:r>
            <a:r>
              <a:rPr lang="uk-UA" dirty="0" err="1">
                <a:solidFill>
                  <a:srgbClr val="663300"/>
                </a:solidFill>
                <a:latin typeface="Comic Sans MS" pitchFamily="66" charset="0"/>
              </a:rPr>
              <a:t>шунтується</a:t>
            </a:r>
            <a:r>
              <a:rPr lang="uk-UA" dirty="0">
                <a:solidFill>
                  <a:srgbClr val="663300"/>
                </a:solidFill>
                <a:latin typeface="Comic Sans MS" pitchFamily="66" charset="0"/>
              </a:rPr>
              <a:t>;</a:t>
            </a:r>
          </a:p>
          <a:p>
            <a:pPr>
              <a:lnSpc>
                <a:spcPct val="90000"/>
              </a:lnSpc>
            </a:pPr>
            <a:endParaRPr lang="ru-RU" dirty="0">
              <a:solidFill>
                <a:srgbClr val="6633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5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Операція </a:t>
            </a:r>
            <a:r>
              <a:rPr lang="uk-UA" dirty="0" err="1" smtClean="0"/>
              <a:t>Кальба</a:t>
            </a:r>
            <a:endParaRPr lang="ru-RU" dirty="0"/>
          </a:p>
        </p:txBody>
      </p:sp>
      <p:pic>
        <p:nvPicPr>
          <p:cNvPr id="4" name="Объект 3" descr="http://uroweb.ru/catalog/med_lib/oper_atl/img/60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344815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32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dirty="0" err="1">
                <a:solidFill>
                  <a:srgbClr val="660066"/>
                </a:solidFill>
                <a:latin typeface="Comic Sans MS" pitchFamily="66" charset="0"/>
              </a:rPr>
              <a:t>Перитонеовенозне</a:t>
            </a:r>
            <a:r>
              <a:rPr lang="uk-UA" sz="4400" dirty="0">
                <a:solidFill>
                  <a:srgbClr val="660066"/>
                </a:solidFill>
                <a:latin typeface="Comic Sans MS" pitchFamily="66" charset="0"/>
              </a:rPr>
              <a:t> шунтування</a:t>
            </a:r>
            <a:br>
              <a:rPr lang="uk-UA" sz="4400" dirty="0">
                <a:solidFill>
                  <a:srgbClr val="660066"/>
                </a:solidFill>
                <a:latin typeface="Comic Sans MS" pitchFamily="66" charset="0"/>
              </a:rPr>
            </a:br>
            <a:r>
              <a:rPr lang="uk-UA" sz="4400" dirty="0">
                <a:solidFill>
                  <a:srgbClr val="660066"/>
                </a:solidFill>
                <a:latin typeface="Comic Sans MS" pitchFamily="66" charset="0"/>
              </a:rPr>
              <a:t>(1974р., </a:t>
            </a:r>
            <a:r>
              <a:rPr lang="en-US" sz="4400" dirty="0">
                <a:solidFill>
                  <a:srgbClr val="660066"/>
                </a:solidFill>
                <a:latin typeface="Comic Sans MS" pitchFamily="66" charset="0"/>
              </a:rPr>
              <a:t>Henry Le </a:t>
            </a:r>
            <a:r>
              <a:rPr lang="en-US" sz="4400" dirty="0" err="1">
                <a:solidFill>
                  <a:srgbClr val="660066"/>
                </a:solidFill>
                <a:latin typeface="Comic Sans MS" pitchFamily="66" charset="0"/>
              </a:rPr>
              <a:t>Veen</a:t>
            </a:r>
            <a:r>
              <a:rPr lang="en-US" sz="4400" dirty="0">
                <a:solidFill>
                  <a:srgbClr val="660066"/>
                </a:solidFill>
                <a:latin typeface="Comic Sans MS" pitchFamily="66" charset="0"/>
              </a:rPr>
              <a:t>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uk-UA" dirty="0">
                <a:solidFill>
                  <a:srgbClr val="FF0000"/>
                </a:solidFill>
                <a:latin typeface="Comic Sans MS" pitchFamily="66" charset="0"/>
              </a:rPr>
              <a:t>Покази:</a:t>
            </a:r>
          </a:p>
          <a:p>
            <a:pPr>
              <a:lnSpc>
                <a:spcPct val="90000"/>
              </a:lnSpc>
            </a:pPr>
            <a:r>
              <a:rPr lang="uk-UA" dirty="0">
                <a:solidFill>
                  <a:srgbClr val="660066"/>
                </a:solidFill>
                <a:latin typeface="Comic Sans MS" pitchFamily="66" charset="0"/>
              </a:rPr>
              <a:t>неможливість виконання трансплантації печінки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dirty="0">
                <a:solidFill>
                  <a:srgbClr val="FF0000"/>
                </a:solidFill>
                <a:latin typeface="Comic Sans MS" pitchFamily="66" charset="0"/>
              </a:rPr>
              <a:t>Ускладнення</a:t>
            </a:r>
          </a:p>
          <a:p>
            <a:pPr>
              <a:lnSpc>
                <a:spcPct val="90000"/>
              </a:lnSpc>
            </a:pPr>
            <a:r>
              <a:rPr lang="uk-UA" dirty="0">
                <a:solidFill>
                  <a:srgbClr val="660066"/>
                </a:solidFill>
                <a:latin typeface="Comic Sans MS" pitchFamily="66" charset="0"/>
              </a:rPr>
              <a:t>інфікування;</a:t>
            </a:r>
          </a:p>
          <a:p>
            <a:pPr>
              <a:lnSpc>
                <a:spcPct val="90000"/>
              </a:lnSpc>
            </a:pPr>
            <a:r>
              <a:rPr lang="uk-UA" dirty="0">
                <a:solidFill>
                  <a:srgbClr val="660066"/>
                </a:solidFill>
                <a:latin typeface="Comic Sans MS" pitchFamily="66" charset="0"/>
              </a:rPr>
              <a:t>тромбоз;</a:t>
            </a:r>
          </a:p>
          <a:p>
            <a:pPr>
              <a:lnSpc>
                <a:spcPct val="90000"/>
              </a:lnSpc>
            </a:pPr>
            <a:r>
              <a:rPr lang="uk-UA" dirty="0" err="1">
                <a:solidFill>
                  <a:srgbClr val="660066"/>
                </a:solidFill>
                <a:latin typeface="Comic Sans MS" pitchFamily="66" charset="0"/>
              </a:rPr>
              <a:t>ДВЗ-синдром</a:t>
            </a:r>
            <a:r>
              <a:rPr lang="uk-UA" dirty="0">
                <a:solidFill>
                  <a:srgbClr val="660066"/>
                </a:solidFill>
                <a:latin typeface="Comic Sans MS" pitchFamily="66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uk-UA" dirty="0">
                <a:solidFill>
                  <a:srgbClr val="660066"/>
                </a:solidFill>
                <a:latin typeface="Comic Sans MS" pitchFamily="66" charset="0"/>
              </a:rPr>
              <a:t>повітряна емболія</a:t>
            </a:r>
          </a:p>
          <a:p>
            <a:pPr>
              <a:lnSpc>
                <a:spcPct val="90000"/>
              </a:lnSpc>
            </a:pPr>
            <a:endParaRPr lang="ru-RU" dirty="0">
              <a:solidFill>
                <a:srgbClr val="0066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uk-UA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Протипокази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uk-UA" dirty="0">
                <a:solidFill>
                  <a:srgbClr val="002060"/>
                </a:solidFill>
                <a:latin typeface="Comic Sans MS" pitchFamily="66" charset="0"/>
              </a:rPr>
              <a:t>перитоніт;</a:t>
            </a:r>
          </a:p>
          <a:p>
            <a:pPr>
              <a:lnSpc>
                <a:spcPct val="90000"/>
              </a:lnSpc>
            </a:pPr>
            <a:r>
              <a:rPr lang="uk-UA" dirty="0" err="1">
                <a:solidFill>
                  <a:srgbClr val="002060"/>
                </a:solidFill>
                <a:latin typeface="Comic Sans MS" pitchFamily="66" charset="0"/>
              </a:rPr>
              <a:t>тубулярний</a:t>
            </a:r>
            <a:r>
              <a:rPr lang="uk-UA" dirty="0">
                <a:solidFill>
                  <a:srgbClr val="002060"/>
                </a:solidFill>
                <a:latin typeface="Comic Sans MS" pitchFamily="66" charset="0"/>
              </a:rPr>
              <a:t> некроз;</a:t>
            </a:r>
          </a:p>
          <a:p>
            <a:pPr>
              <a:lnSpc>
                <a:spcPct val="90000"/>
              </a:lnSpc>
            </a:pPr>
            <a:r>
              <a:rPr lang="uk-UA" dirty="0">
                <a:solidFill>
                  <a:srgbClr val="002060"/>
                </a:solidFill>
                <a:latin typeface="Comic Sans MS" pitchFamily="66" charset="0"/>
              </a:rPr>
              <a:t>пацієнти, які мають в анамнезі кровотечі із </a:t>
            </a:r>
            <a:r>
              <a:rPr lang="uk-UA" dirty="0" err="1">
                <a:solidFill>
                  <a:srgbClr val="002060"/>
                </a:solidFill>
                <a:latin typeface="Comic Sans MS" pitchFamily="66" charset="0"/>
              </a:rPr>
              <a:t>варикозно</a:t>
            </a:r>
            <a:r>
              <a:rPr lang="uk-UA" dirty="0">
                <a:solidFill>
                  <a:srgbClr val="002060"/>
                </a:solidFill>
                <a:latin typeface="Comic Sans MS" pitchFamily="66" charset="0"/>
              </a:rPr>
              <a:t> розширених вен стравоходу, шлунку;</a:t>
            </a:r>
          </a:p>
          <a:p>
            <a:pPr>
              <a:lnSpc>
                <a:spcPct val="90000"/>
              </a:lnSpc>
            </a:pPr>
            <a:r>
              <a:rPr lang="uk-UA" dirty="0" err="1">
                <a:solidFill>
                  <a:srgbClr val="002060"/>
                </a:solidFill>
                <a:latin typeface="Comic Sans MS" pitchFamily="66" charset="0"/>
              </a:rPr>
              <a:t>білірубінемія</a:t>
            </a:r>
            <a:endParaRPr lang="uk-UA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uk-UA" dirty="0">
                <a:solidFill>
                  <a:srgbClr val="002060"/>
                </a:solidFill>
                <a:latin typeface="Comic Sans MS" pitchFamily="66" charset="0"/>
              </a:rPr>
              <a:t>    (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&gt;</a:t>
            </a:r>
            <a:r>
              <a:rPr lang="uk-UA" dirty="0">
                <a:solidFill>
                  <a:srgbClr val="002060"/>
                </a:solidFill>
                <a:latin typeface="Comic Sans MS" pitchFamily="66" charset="0"/>
              </a:rPr>
              <a:t>100мг/л)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dirty="0">
                <a:solidFill>
                  <a:srgbClr val="660033"/>
                </a:solidFill>
                <a:latin typeface="Comic Sans MS" pitchFamily="66" charset="0"/>
              </a:rPr>
              <a:t>Лікувальна програма при цирозі печінки: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лікувальне харчування і режим;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етіологічне лікування;</a:t>
            </a:r>
          </a:p>
          <a:p>
            <a:pPr>
              <a:lnSpc>
                <a:spcPct val="80000"/>
              </a:lnSpc>
            </a:pPr>
            <a:r>
              <a:rPr lang="uk-UA" dirty="0" err="1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дезінтоксикаційна</a:t>
            </a:r>
            <a:r>
              <a:rPr lang="uk-UA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терапія;</a:t>
            </a:r>
          </a:p>
          <a:p>
            <a:pPr>
              <a:lnSpc>
                <a:spcPct val="80000"/>
              </a:lnSpc>
            </a:pPr>
            <a:r>
              <a:rPr lang="uk-UA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патогенетичне лікування</a:t>
            </a:r>
            <a:r>
              <a:rPr lang="uk-UA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Лікування ускладнень:</a:t>
            </a:r>
            <a:endParaRPr lang="uk-UA" dirty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  <a:p>
            <a:pPr marL="651510" indent="-514350">
              <a:lnSpc>
                <a:spcPct val="80000"/>
              </a:lnSpc>
              <a:buFont typeface="+mj-lt"/>
              <a:buAutoNum type="arabicPeriod"/>
            </a:pPr>
            <a:r>
              <a:rPr lang="uk-UA" dirty="0" err="1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набряково-асцитичного</a:t>
            </a:r>
            <a:r>
              <a:rPr lang="uk-UA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синдрому;</a:t>
            </a:r>
          </a:p>
          <a:p>
            <a:pPr marL="651510" indent="-514350">
              <a:lnSpc>
                <a:spcPct val="80000"/>
              </a:lnSpc>
              <a:buFont typeface="+mj-lt"/>
              <a:buAutoNum type="arabicPeriod"/>
            </a:pPr>
            <a:r>
              <a:rPr lang="uk-UA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кровотеч 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із </a:t>
            </a:r>
            <a:r>
              <a:rPr lang="uk-UA" dirty="0" err="1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варикозно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 розширених вен стравоходу;</a:t>
            </a:r>
          </a:p>
          <a:p>
            <a:pPr marL="651510" indent="-514350">
              <a:lnSpc>
                <a:spcPct val="80000"/>
              </a:lnSpc>
              <a:buFont typeface="+mj-lt"/>
              <a:buAutoNum type="arabicPeriod"/>
            </a:pPr>
            <a:r>
              <a:rPr lang="uk-UA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хронічної 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печінкової </a:t>
            </a:r>
            <a:r>
              <a:rPr lang="uk-UA" dirty="0" err="1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енцефалопатії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хірургічне 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лікування</a:t>
            </a:r>
            <a:endParaRPr lang="ru-RU" dirty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  <a:p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7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dirty="0" err="1"/>
              <a:t>Трансюгулярне</a:t>
            </a:r>
            <a:r>
              <a:rPr lang="uk-UA" sz="4400" dirty="0"/>
              <a:t> </a:t>
            </a:r>
            <a:r>
              <a:rPr lang="uk-UA" sz="4400" dirty="0" err="1"/>
              <a:t>перитонеовенозне</a:t>
            </a:r>
            <a:r>
              <a:rPr lang="uk-UA" sz="4400" dirty="0"/>
              <a:t> шунтування</a:t>
            </a:r>
            <a:br>
              <a:rPr lang="uk-UA" sz="4400" dirty="0"/>
            </a:br>
            <a:endParaRPr lang="ru-RU" dirty="0"/>
          </a:p>
        </p:txBody>
      </p:sp>
      <p:pic>
        <p:nvPicPr>
          <p:cNvPr id="7" name="Picture 5" descr="шунт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8" t="13858" r="27257" b="20370"/>
          <a:stretch>
            <a:fillRect/>
          </a:stretch>
        </p:blipFill>
        <p:spPr>
          <a:xfrm>
            <a:off x="1979712" y="1268759"/>
            <a:ext cx="4999038" cy="56001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37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шунт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6" t="16635" r="21123" b="6358"/>
          <a:stretch>
            <a:fillRect/>
          </a:stretch>
        </p:blipFill>
        <p:spPr>
          <a:xfrm>
            <a:off x="0" y="0"/>
            <a:ext cx="4623571" cy="40770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 descr="шунт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8" t="27840" r="36884" b="21759"/>
          <a:stretch>
            <a:fillRect/>
          </a:stretch>
        </p:blipFill>
        <p:spPr>
          <a:xfrm>
            <a:off x="4644008" y="0"/>
            <a:ext cx="4499992" cy="46531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 descr="шунт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247" r="18500" b="9166"/>
          <a:stretch>
            <a:fillRect/>
          </a:stretch>
        </p:blipFill>
        <p:spPr>
          <a:xfrm>
            <a:off x="1872233" y="4077072"/>
            <a:ext cx="5543550" cy="27809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9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err="1" smtClean="0"/>
              <a:t>Оменторенопексія</a:t>
            </a:r>
            <a:endParaRPr lang="ru-RU" dirty="0"/>
          </a:p>
        </p:txBody>
      </p:sp>
      <p:pic>
        <p:nvPicPr>
          <p:cNvPr id="4" name="Объект 3" descr="http://uroweb.ru/catalog/med_lib/oper_atl/img/6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840759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6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dirty="0"/>
              <a:t>Операція </a:t>
            </a:r>
            <a:r>
              <a:rPr lang="uk-UA" sz="4400" dirty="0" err="1"/>
              <a:t>Таннера</a:t>
            </a:r>
            <a:r>
              <a:rPr lang="uk-UA" sz="4400" dirty="0"/>
              <a:t/>
            </a:r>
            <a:br>
              <a:rPr lang="uk-UA" sz="4400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0" y="1412776"/>
            <a:ext cx="8717210" cy="5184576"/>
          </a:xfrm>
        </p:spPr>
      </p:pic>
    </p:spTree>
    <p:extLst>
      <p:ext uri="{BB962C8B-B14F-4D97-AF65-F5344CB8AC3E}">
        <p14:creationId xmlns:p14="http://schemas.microsoft.com/office/powerpoint/2010/main" val="54641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Hassab-Paquet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27"/>
          <a:stretch/>
        </p:blipFill>
        <p:spPr bwMode="auto">
          <a:xfrm>
            <a:off x="1043608" y="1340769"/>
            <a:ext cx="7123205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68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dirty="0"/>
              <a:t>Операція </a:t>
            </a:r>
            <a:r>
              <a:rPr lang="en-US" sz="4400" dirty="0" err="1" smtClean="0"/>
              <a:t>Sugiura</a:t>
            </a:r>
            <a:r>
              <a:rPr lang="en-US" sz="4400" dirty="0"/>
              <a:t/>
            </a:r>
            <a:br>
              <a:rPr lang="en-US" sz="4400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36243"/>
            <a:ext cx="6912768" cy="5703793"/>
          </a:xfrm>
        </p:spPr>
      </p:pic>
    </p:spTree>
    <p:extLst>
      <p:ext uri="{BB962C8B-B14F-4D97-AF65-F5344CB8AC3E}">
        <p14:creationId xmlns:p14="http://schemas.microsoft.com/office/powerpoint/2010/main" val="3894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dirty="0">
                <a:solidFill>
                  <a:srgbClr val="C00000"/>
                </a:solidFill>
                <a:latin typeface="Comic Sans MS" pitchFamily="66" charset="0"/>
              </a:rPr>
              <a:t>Лікування компенсованого цирозу печінки (клас А за </a:t>
            </a:r>
            <a:r>
              <a:rPr lang="uk-UA" sz="4400" dirty="0" err="1">
                <a:solidFill>
                  <a:srgbClr val="C00000"/>
                </a:solidFill>
                <a:latin typeface="Comic Sans MS" pitchFamily="66" charset="0"/>
              </a:rPr>
              <a:t>Чайльд-П</a:t>
            </a:r>
            <a:r>
              <a:rPr lang="en-US" sz="4400" dirty="0">
                <a:solidFill>
                  <a:srgbClr val="C00000"/>
                </a:solidFill>
                <a:latin typeface="Comic Sans MS" pitchFamily="66" charset="0"/>
              </a:rPr>
              <a:t>’</a:t>
            </a:r>
            <a:r>
              <a:rPr lang="uk-UA" sz="4400" dirty="0">
                <a:solidFill>
                  <a:srgbClr val="C00000"/>
                </a:solidFill>
                <a:latin typeface="Comic Sans MS" pitchFamily="66" charset="0"/>
              </a:rPr>
              <a:t>ю)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Дієта № 5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Виключення алкоголю та </a:t>
            </a:r>
            <a:r>
              <a:rPr lang="uk-UA" dirty="0" err="1" smtClean="0">
                <a:solidFill>
                  <a:schemeClr val="bg1"/>
                </a:solidFill>
              </a:rPr>
              <a:t>гепатотоксичних</a:t>
            </a:r>
            <a:r>
              <a:rPr lang="uk-UA" dirty="0" smtClean="0">
                <a:solidFill>
                  <a:schemeClr val="bg1"/>
                </a:solidFill>
              </a:rPr>
              <a:t> чинників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Якщо цироз вірусної етіології призначається проти вірусні препарати: при ВГВ – </a:t>
            </a:r>
            <a:r>
              <a:rPr lang="uk-UA" dirty="0" err="1" smtClean="0">
                <a:solidFill>
                  <a:schemeClr val="bg1"/>
                </a:solidFill>
              </a:rPr>
              <a:t>адефовір</a:t>
            </a:r>
            <a:r>
              <a:rPr lang="uk-UA" dirty="0" smtClean="0">
                <a:solidFill>
                  <a:schemeClr val="bg1"/>
                </a:solidFill>
              </a:rPr>
              <a:t> (10мг/день) або </a:t>
            </a:r>
            <a:r>
              <a:rPr lang="uk-UA" dirty="0" err="1" smtClean="0">
                <a:solidFill>
                  <a:schemeClr val="bg1"/>
                </a:solidFill>
              </a:rPr>
              <a:t>ентакавіром</a:t>
            </a:r>
            <a:r>
              <a:rPr lang="uk-UA" dirty="0" smtClean="0">
                <a:solidFill>
                  <a:schemeClr val="bg1"/>
                </a:solidFill>
              </a:rPr>
              <a:t> (0,5-1 мг/день) при умові підвищення активності </a:t>
            </a:r>
            <a:r>
              <a:rPr lang="uk-UA" dirty="0" err="1" smtClean="0">
                <a:solidFill>
                  <a:schemeClr val="bg1"/>
                </a:solidFill>
              </a:rPr>
              <a:t>АлАТ</a:t>
            </a:r>
            <a:r>
              <a:rPr lang="uk-UA" dirty="0" smtClean="0">
                <a:solidFill>
                  <a:schemeClr val="bg1"/>
                </a:solidFill>
              </a:rPr>
              <a:t> в два і більше рази, або при вмісті вірусної ДНК більше 20000 МО/</a:t>
            </a:r>
            <a:r>
              <a:rPr lang="uk-UA" dirty="0" err="1" smtClean="0">
                <a:solidFill>
                  <a:schemeClr val="bg1"/>
                </a:solidFill>
              </a:rPr>
              <a:t>мл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Якщо цироз первинний </a:t>
            </a:r>
            <a:r>
              <a:rPr lang="uk-UA" dirty="0" err="1" smtClean="0">
                <a:solidFill>
                  <a:schemeClr val="bg1"/>
                </a:solidFill>
              </a:rPr>
              <a:t>біліарний</a:t>
            </a:r>
            <a:r>
              <a:rPr lang="uk-UA" dirty="0" smtClean="0">
                <a:solidFill>
                  <a:schemeClr val="bg1"/>
                </a:solidFill>
              </a:rPr>
              <a:t> – препарати </a:t>
            </a:r>
            <a:r>
              <a:rPr lang="uk-UA" dirty="0" err="1" smtClean="0">
                <a:solidFill>
                  <a:schemeClr val="bg1"/>
                </a:solidFill>
              </a:rPr>
              <a:t>урсодезоксихолевої</a:t>
            </a:r>
            <a:r>
              <a:rPr lang="uk-UA" dirty="0" smtClean="0">
                <a:solidFill>
                  <a:schemeClr val="bg1"/>
                </a:solidFill>
              </a:rPr>
              <a:t> кислоти, </a:t>
            </a:r>
            <a:r>
              <a:rPr lang="uk-UA" dirty="0" err="1" smtClean="0">
                <a:solidFill>
                  <a:schemeClr val="bg1"/>
                </a:solidFill>
              </a:rPr>
              <a:t>адеметіонін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dirty="0" err="1" smtClean="0">
                <a:solidFill>
                  <a:schemeClr val="bg1"/>
                </a:solidFill>
              </a:rPr>
              <a:t>холестирамін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>
                <a:solidFill>
                  <a:srgbClr val="C00000"/>
                </a:solidFill>
                <a:latin typeface="Comic Sans MS" pitchFamily="66" charset="0"/>
              </a:rPr>
              <a:t>Лікування </a:t>
            </a:r>
            <a:r>
              <a:rPr lang="uk-UA" sz="3600" dirty="0" err="1">
                <a:solidFill>
                  <a:srgbClr val="C00000"/>
                </a:solidFill>
                <a:latin typeface="Comic Sans MS" pitchFamily="66" charset="0"/>
              </a:rPr>
              <a:t>суб-</a:t>
            </a:r>
            <a:r>
              <a:rPr lang="uk-UA" sz="3600" dirty="0">
                <a:solidFill>
                  <a:srgbClr val="C00000"/>
                </a:solidFill>
                <a:latin typeface="Comic Sans MS" pitchFamily="66" charset="0"/>
              </a:rPr>
              <a:t> та </a:t>
            </a:r>
            <a:r>
              <a:rPr lang="uk-UA" sz="3600" dirty="0" err="1">
                <a:solidFill>
                  <a:srgbClr val="C00000"/>
                </a:solidFill>
                <a:latin typeface="Comic Sans MS" pitchFamily="66" charset="0"/>
              </a:rPr>
              <a:t>декомпенсованого</a:t>
            </a:r>
            <a:r>
              <a:rPr lang="uk-UA" sz="3600" dirty="0">
                <a:solidFill>
                  <a:srgbClr val="C00000"/>
                </a:solidFill>
                <a:latin typeface="Comic Sans MS" pitchFamily="66" charset="0"/>
              </a:rPr>
              <a:t> цирозу печінки (клас В,С за </a:t>
            </a:r>
            <a:r>
              <a:rPr lang="uk-UA" sz="3600" dirty="0" err="1">
                <a:solidFill>
                  <a:srgbClr val="C00000"/>
                </a:solidFill>
                <a:latin typeface="Comic Sans MS" pitchFamily="66" charset="0"/>
              </a:rPr>
              <a:t>Чайльд-П</a:t>
            </a:r>
            <a:r>
              <a:rPr lang="en-US" sz="3600" dirty="0">
                <a:solidFill>
                  <a:srgbClr val="C00000"/>
                </a:solidFill>
                <a:latin typeface="Comic Sans MS" pitchFamily="66" charset="0"/>
              </a:rPr>
              <a:t>’</a:t>
            </a:r>
            <a:r>
              <a:rPr lang="uk-UA" sz="3600" dirty="0">
                <a:solidFill>
                  <a:srgbClr val="C00000"/>
                </a:solidFill>
                <a:latin typeface="Comic Sans MS" pitchFamily="66" charset="0"/>
              </a:rPr>
              <a:t>ю)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Дієта з обмеженням кількості білка (0,5 г/кг </a:t>
            </a:r>
            <a:r>
              <a:rPr lang="uk-UA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м.т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.) і солі</a:t>
            </a:r>
          </a:p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 ВГВ базова терапія  - 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PEG – INF </a:t>
            </a:r>
            <a:r>
              <a:rPr lang="el-GR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α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- 2</a:t>
            </a:r>
            <a:r>
              <a:rPr lang="el-GR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α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180</a:t>
            </a:r>
            <a:r>
              <a:rPr lang="uk-UA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мкг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п/ш 1 р/</a:t>
            </a:r>
            <a:r>
              <a:rPr lang="uk-UA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тиж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uk-UA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+ламівудін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(100 мг/день) протягом року</a:t>
            </a:r>
          </a:p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 ВГС  -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PEG – INF </a:t>
            </a: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α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- 2</a:t>
            </a: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α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180</a:t>
            </a:r>
            <a:r>
              <a:rPr lang="uk-UA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мкг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п/ш 1 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р/</a:t>
            </a:r>
            <a:r>
              <a:rPr lang="uk-UA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тиж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+ </a:t>
            </a:r>
            <a:r>
              <a:rPr lang="uk-UA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рибаверін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1000мг/д</a:t>
            </a:r>
          </a:p>
          <a:p>
            <a:r>
              <a:rPr lang="uk-UA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гепатопротектори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(рослинні, препарати </a:t>
            </a:r>
            <a:r>
              <a:rPr lang="uk-UA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есенціальних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фосфоліпідів, </a:t>
            </a:r>
            <a:r>
              <a:rPr lang="uk-UA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ліпоєва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кислота, </a:t>
            </a:r>
            <a:r>
              <a:rPr lang="uk-UA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адеметіонін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);</a:t>
            </a:r>
          </a:p>
          <a:p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ферментні препарати;</a:t>
            </a:r>
          </a:p>
          <a:p>
            <a:endParaRPr lang="uk-UA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604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rgbClr val="C00000"/>
                </a:solidFill>
              </a:rPr>
              <a:t>Набряково-асцитичний</a:t>
            </a:r>
            <a:r>
              <a:rPr lang="uk-UA" dirty="0" smtClean="0">
                <a:solidFill>
                  <a:srgbClr val="C00000"/>
                </a:solidFill>
              </a:rPr>
              <a:t> синдром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Консервативне лікування: </a:t>
            </a:r>
            <a:r>
              <a:rPr lang="uk-UA" dirty="0" err="1" smtClean="0">
                <a:solidFill>
                  <a:schemeClr val="bg1"/>
                </a:solidFill>
              </a:rPr>
              <a:t>спіронолактон</a:t>
            </a:r>
            <a:r>
              <a:rPr lang="uk-UA" dirty="0" smtClean="0">
                <a:solidFill>
                  <a:schemeClr val="bg1"/>
                </a:solidFill>
              </a:rPr>
              <a:t> 400 мг + </a:t>
            </a:r>
            <a:r>
              <a:rPr lang="uk-UA" dirty="0" err="1" smtClean="0">
                <a:solidFill>
                  <a:schemeClr val="bg1"/>
                </a:solidFill>
              </a:rPr>
              <a:t>фуросемід</a:t>
            </a:r>
            <a:r>
              <a:rPr lang="uk-UA" dirty="0" smtClean="0">
                <a:solidFill>
                  <a:schemeClr val="bg1"/>
                </a:solidFill>
              </a:rPr>
              <a:t> 160мг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При рефрактерному асциті – </a:t>
            </a:r>
            <a:r>
              <a:rPr lang="uk-UA" dirty="0" err="1" smtClean="0">
                <a:solidFill>
                  <a:schemeClr val="bg1"/>
                </a:solidFill>
              </a:rPr>
              <a:t>парацентез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NB</a:t>
            </a:r>
            <a:r>
              <a:rPr lang="uk-UA" dirty="0" smtClean="0">
                <a:solidFill>
                  <a:schemeClr val="bg1"/>
                </a:solidFill>
              </a:rPr>
              <a:t>!!! Обов’язкове введення 20-25% альбуміну  з розрахунку 6-8 г/л рідини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Варикозне розширення вен стравоходу (кровотечі)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Препарати </a:t>
            </a:r>
            <a:r>
              <a:rPr lang="uk-UA" dirty="0" err="1" smtClean="0">
                <a:solidFill>
                  <a:schemeClr val="bg1"/>
                </a:solidFill>
              </a:rPr>
              <a:t>соматостатитину</a:t>
            </a:r>
            <a:r>
              <a:rPr lang="uk-UA" dirty="0" smtClean="0">
                <a:solidFill>
                  <a:schemeClr val="bg1"/>
                </a:solidFill>
              </a:rPr>
              <a:t>, вазопресин, </a:t>
            </a:r>
            <a:r>
              <a:rPr lang="uk-UA" dirty="0" err="1" smtClean="0">
                <a:solidFill>
                  <a:schemeClr val="bg1"/>
                </a:solidFill>
              </a:rPr>
              <a:t>гемостастики</a:t>
            </a:r>
            <a:r>
              <a:rPr lang="uk-UA" dirty="0" smtClean="0">
                <a:solidFill>
                  <a:schemeClr val="bg1"/>
                </a:solidFill>
              </a:rPr>
              <a:t>, ІПП.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Балонна тампонада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На висоті кровотечі ендоскопічна фібрин клейова оклюзія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Хірургічне лікування</a:t>
            </a:r>
          </a:p>
          <a:p>
            <a:pPr marL="137160" indent="0"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зонд Блэкм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9" t="12439" r="1871" b="13365"/>
          <a:stretch>
            <a:fillRect/>
          </a:stretch>
        </p:blipFill>
        <p:spPr>
          <a:xfrm>
            <a:off x="250825" y="476250"/>
            <a:ext cx="8893175" cy="5418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84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jyl d c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8" t="22252" r="42998" b="14754"/>
          <a:stretch>
            <a:fillRect/>
          </a:stretch>
        </p:blipFill>
        <p:spPr>
          <a:xfrm>
            <a:off x="611560" y="404664"/>
            <a:ext cx="7272807" cy="60486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0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236</TotalTime>
  <Words>787</Words>
  <Application>Microsoft Office PowerPoint</Application>
  <PresentationFormat>Экран (4:3)</PresentationFormat>
  <Paragraphs>136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Апекс</vt:lpstr>
      <vt:lpstr>Слайд</vt:lpstr>
      <vt:lpstr>Лікування цирозу печінки та портальної гіпертензії</vt:lpstr>
      <vt:lpstr>Цироз печінки. Мета лікування</vt:lpstr>
      <vt:lpstr>Лікувальна програма при цирозі печінки:</vt:lpstr>
      <vt:lpstr>Лікування компенсованого цирозу печінки (клас А за Чайльд-П’ю)</vt:lpstr>
      <vt:lpstr>Лікування суб- та декомпенсованого цирозу печінки (клас В,С за Чайльд-П’ю)</vt:lpstr>
      <vt:lpstr>Набряково-асцитичний синдром </vt:lpstr>
      <vt:lpstr>Варикозне розширення вен стравоходу (кровотечі) </vt:lpstr>
      <vt:lpstr>Презентация PowerPoint</vt:lpstr>
      <vt:lpstr>Презентация PowerPoint</vt:lpstr>
      <vt:lpstr>Техологія виготовлення фібринового клею (ФК) для ЕФКО </vt:lpstr>
      <vt:lpstr>Механізм полімеризації фібринного клею (ФК)</vt:lpstr>
      <vt:lpstr>Загальний вигляд фіброезофагогастроскопа із введеним катетером для ЕФКО</vt:lpstr>
      <vt:lpstr>ЕФКО при кровотечі із ВРВС</vt:lpstr>
      <vt:lpstr>Печінкова енцефалопатія</vt:lpstr>
      <vt:lpstr>Презентация PowerPoint</vt:lpstr>
      <vt:lpstr>Презентация PowerPoint</vt:lpstr>
      <vt:lpstr>Трансплантація печінки</vt:lpstr>
      <vt:lpstr>Презентация PowerPoint</vt:lpstr>
      <vt:lpstr>Покази до оперативного  лікування ПГ:</vt:lpstr>
      <vt:lpstr>Хірургічне лікування</vt:lpstr>
      <vt:lpstr>Групи оперативних втручань</vt:lpstr>
      <vt:lpstr>Презентация PowerPoint</vt:lpstr>
      <vt:lpstr>Презентация PowerPoint</vt:lpstr>
      <vt:lpstr>Презентация PowerPoint</vt:lpstr>
      <vt:lpstr> Портокавальний анастомоз  з використанням синтетичного протезу (Н-трансплантату)</vt:lpstr>
      <vt:lpstr>Трансюгулярне внутрішньопечінкове портосистемне шунтування</vt:lpstr>
      <vt:lpstr>Недоліки судинних портокавальних анастомозів</vt:lpstr>
      <vt:lpstr>Операція Кальба</vt:lpstr>
      <vt:lpstr>Перитонеовенозне шунтування (1974р., Henry Le Veen)</vt:lpstr>
      <vt:lpstr>Трансюгулярне перитонеовенозне шунтування </vt:lpstr>
      <vt:lpstr>Презентация PowerPoint</vt:lpstr>
      <vt:lpstr>Оменторенопексія</vt:lpstr>
      <vt:lpstr>Операція Таннера </vt:lpstr>
      <vt:lpstr>Hassab-Paquet</vt:lpstr>
      <vt:lpstr>Операція Sugiura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Лікування цирозу печінки та портальної гіпертензії</dc:title>
  <dc:creator>super</dc:creator>
  <cp:lastModifiedBy>super</cp:lastModifiedBy>
  <cp:revision>21</cp:revision>
  <dcterms:created xsi:type="dcterms:W3CDTF">2013-11-09T17:34:25Z</dcterms:created>
  <dcterms:modified xsi:type="dcterms:W3CDTF">2013-11-11T14:48:17Z</dcterms:modified>
</cp:coreProperties>
</file>